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8" r:id="rId3"/>
    <p:sldId id="283" r:id="rId4"/>
    <p:sldId id="257" r:id="rId5"/>
    <p:sldId id="270" r:id="rId6"/>
    <p:sldId id="271" r:id="rId7"/>
    <p:sldId id="273" r:id="rId8"/>
    <p:sldId id="259" r:id="rId9"/>
    <p:sldId id="274" r:id="rId10"/>
    <p:sldId id="276" r:id="rId11"/>
    <p:sldId id="260" r:id="rId12"/>
    <p:sldId id="272" r:id="rId13"/>
    <p:sldId id="275" r:id="rId14"/>
    <p:sldId id="277" r:id="rId15"/>
    <p:sldId id="282" r:id="rId16"/>
    <p:sldId id="278" r:id="rId17"/>
    <p:sldId id="279" r:id="rId18"/>
    <p:sldId id="280" r:id="rId19"/>
    <p:sldId id="281" r:id="rId20"/>
    <p:sldId id="28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5C5C"/>
    <a:srgbClr val="FA8072"/>
    <a:srgbClr val="2E86C1"/>
    <a:srgbClr val="E7E6E6"/>
    <a:srgbClr val="17A589"/>
    <a:srgbClr val="BFC9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80759"/>
  </p:normalViewPr>
  <p:slideViewPr>
    <p:cSldViewPr snapToGrid="0" snapToObjects="1">
      <p:cViewPr varScale="1">
        <p:scale>
          <a:sx n="104" d="100"/>
          <a:sy n="104" d="100"/>
        </p:scale>
        <p:origin x="124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2F0C74-6FA0-754E-BEA0-7710FB841494}" type="datetimeFigureOut">
              <a:rPr lang="en-US" smtClean="0"/>
              <a:t>5/22/18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0517F-7FB0-B441-8B7C-1FE0E0BFC1E4}" type="slidenum">
              <a:rPr lang="en-US" smtClean="0"/>
              <a:t>‹#›</a:t>
            </a:fld>
            <a:endParaRPr lang="en-US"/>
          </a:p>
        </p:txBody>
      </p:sp>
    </p:spTree>
    <p:extLst>
      <p:ext uri="{BB962C8B-B14F-4D97-AF65-F5344CB8AC3E}">
        <p14:creationId xmlns:p14="http://schemas.microsoft.com/office/powerpoint/2010/main" val="515702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0517F-7FB0-B441-8B7C-1FE0E0BFC1E4}" type="slidenum">
              <a:rPr lang="en-US" smtClean="0"/>
              <a:t>1</a:t>
            </a:fld>
            <a:endParaRPr lang="en-US"/>
          </a:p>
        </p:txBody>
      </p:sp>
    </p:spTree>
    <p:extLst>
      <p:ext uri="{BB962C8B-B14F-4D97-AF65-F5344CB8AC3E}">
        <p14:creationId xmlns:p14="http://schemas.microsoft.com/office/powerpoint/2010/main" val="1224578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0517F-7FB0-B441-8B7C-1FE0E0BFC1E4}" type="slidenum">
              <a:rPr lang="en-US" smtClean="0"/>
              <a:t>10</a:t>
            </a:fld>
            <a:endParaRPr lang="en-US"/>
          </a:p>
        </p:txBody>
      </p:sp>
    </p:spTree>
    <p:extLst>
      <p:ext uri="{BB962C8B-B14F-4D97-AF65-F5344CB8AC3E}">
        <p14:creationId xmlns:p14="http://schemas.microsoft.com/office/powerpoint/2010/main" val="2586995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information: http://</a:t>
            </a:r>
            <a:r>
              <a:rPr lang="en-US" dirty="0" err="1"/>
              <a:t>www.cehs.usu.edu</a:t>
            </a:r>
            <a:r>
              <a:rPr lang="en-US" dirty="0"/>
              <a:t>/research/getting-started-redcap</a:t>
            </a:r>
          </a:p>
        </p:txBody>
      </p:sp>
      <p:sp>
        <p:nvSpPr>
          <p:cNvPr id="4" name="Slide Number Placeholder 3"/>
          <p:cNvSpPr>
            <a:spLocks noGrp="1"/>
          </p:cNvSpPr>
          <p:nvPr>
            <p:ph type="sldNum" sz="quarter" idx="10"/>
          </p:nvPr>
        </p:nvSpPr>
        <p:spPr/>
        <p:txBody>
          <a:bodyPr/>
          <a:lstStyle/>
          <a:p>
            <a:fld id="{FA00517F-7FB0-B441-8B7C-1FE0E0BFC1E4}" type="slidenum">
              <a:rPr lang="en-US" smtClean="0"/>
              <a:t>11</a:t>
            </a:fld>
            <a:endParaRPr lang="en-US"/>
          </a:p>
        </p:txBody>
      </p:sp>
    </p:spTree>
    <p:extLst>
      <p:ext uri="{BB962C8B-B14F-4D97-AF65-F5344CB8AC3E}">
        <p14:creationId xmlns:p14="http://schemas.microsoft.com/office/powerpoint/2010/main" val="113881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0517F-7FB0-B441-8B7C-1FE0E0BFC1E4}" type="slidenum">
              <a:rPr lang="en-US" smtClean="0"/>
              <a:t>12</a:t>
            </a:fld>
            <a:endParaRPr lang="en-US"/>
          </a:p>
        </p:txBody>
      </p:sp>
    </p:spTree>
    <p:extLst>
      <p:ext uri="{BB962C8B-B14F-4D97-AF65-F5344CB8AC3E}">
        <p14:creationId xmlns:p14="http://schemas.microsoft.com/office/powerpoint/2010/main" val="1229847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0517F-7FB0-B441-8B7C-1FE0E0BFC1E4}" type="slidenum">
              <a:rPr lang="en-US" smtClean="0"/>
              <a:t>13</a:t>
            </a:fld>
            <a:endParaRPr lang="en-US"/>
          </a:p>
        </p:txBody>
      </p:sp>
    </p:spTree>
    <p:extLst>
      <p:ext uri="{BB962C8B-B14F-4D97-AF65-F5344CB8AC3E}">
        <p14:creationId xmlns:p14="http://schemas.microsoft.com/office/powerpoint/2010/main" val="3729387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0517F-7FB0-B441-8B7C-1FE0E0BFC1E4}" type="slidenum">
              <a:rPr lang="en-US" smtClean="0"/>
              <a:t>14</a:t>
            </a:fld>
            <a:endParaRPr lang="en-US"/>
          </a:p>
        </p:txBody>
      </p:sp>
    </p:spTree>
    <p:extLst>
      <p:ext uri="{BB962C8B-B14F-4D97-AF65-F5344CB8AC3E}">
        <p14:creationId xmlns:p14="http://schemas.microsoft.com/office/powerpoint/2010/main" val="3904547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0517F-7FB0-B441-8B7C-1FE0E0BFC1E4}" type="slidenum">
              <a:rPr lang="en-US" smtClean="0"/>
              <a:t>15</a:t>
            </a:fld>
            <a:endParaRPr lang="en-US"/>
          </a:p>
        </p:txBody>
      </p:sp>
    </p:spTree>
    <p:extLst>
      <p:ext uri="{BB962C8B-B14F-4D97-AF65-F5344CB8AC3E}">
        <p14:creationId xmlns:p14="http://schemas.microsoft.com/office/powerpoint/2010/main" val="1992848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0517F-7FB0-B441-8B7C-1FE0E0BFC1E4}" type="slidenum">
              <a:rPr lang="en-US" smtClean="0"/>
              <a:t>16</a:t>
            </a:fld>
            <a:endParaRPr lang="en-US"/>
          </a:p>
        </p:txBody>
      </p:sp>
    </p:spTree>
    <p:extLst>
      <p:ext uri="{BB962C8B-B14F-4D97-AF65-F5344CB8AC3E}">
        <p14:creationId xmlns:p14="http://schemas.microsoft.com/office/powerpoint/2010/main" val="425684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0517F-7FB0-B441-8B7C-1FE0E0BFC1E4}" type="slidenum">
              <a:rPr lang="en-US" smtClean="0"/>
              <a:t>17</a:t>
            </a:fld>
            <a:endParaRPr lang="en-US"/>
          </a:p>
        </p:txBody>
      </p:sp>
    </p:spTree>
    <p:extLst>
      <p:ext uri="{BB962C8B-B14F-4D97-AF65-F5344CB8AC3E}">
        <p14:creationId xmlns:p14="http://schemas.microsoft.com/office/powerpoint/2010/main" val="1557472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0517F-7FB0-B441-8B7C-1FE0E0BFC1E4}" type="slidenum">
              <a:rPr lang="en-US" smtClean="0"/>
              <a:t>18</a:t>
            </a:fld>
            <a:endParaRPr lang="en-US"/>
          </a:p>
        </p:txBody>
      </p:sp>
    </p:spTree>
    <p:extLst>
      <p:ext uri="{BB962C8B-B14F-4D97-AF65-F5344CB8AC3E}">
        <p14:creationId xmlns:p14="http://schemas.microsoft.com/office/powerpoint/2010/main" val="204424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0517F-7FB0-B441-8B7C-1FE0E0BFC1E4}" type="slidenum">
              <a:rPr lang="en-US" smtClean="0"/>
              <a:t>19</a:t>
            </a:fld>
            <a:endParaRPr lang="en-US"/>
          </a:p>
        </p:txBody>
      </p:sp>
    </p:spTree>
    <p:extLst>
      <p:ext uri="{BB962C8B-B14F-4D97-AF65-F5344CB8AC3E}">
        <p14:creationId xmlns:p14="http://schemas.microsoft.com/office/powerpoint/2010/main" val="396277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0517F-7FB0-B441-8B7C-1FE0E0BFC1E4}" type="slidenum">
              <a:rPr lang="en-US" smtClean="0"/>
              <a:t>2</a:t>
            </a:fld>
            <a:endParaRPr lang="en-US"/>
          </a:p>
        </p:txBody>
      </p:sp>
    </p:spTree>
    <p:extLst>
      <p:ext uri="{BB962C8B-B14F-4D97-AF65-F5344CB8AC3E}">
        <p14:creationId xmlns:p14="http://schemas.microsoft.com/office/powerpoint/2010/main" val="3877821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0517F-7FB0-B441-8B7C-1FE0E0BFC1E4}" type="slidenum">
              <a:rPr lang="en-US" smtClean="0"/>
              <a:t>20</a:t>
            </a:fld>
            <a:endParaRPr lang="en-US"/>
          </a:p>
        </p:txBody>
      </p:sp>
    </p:spTree>
    <p:extLst>
      <p:ext uri="{BB962C8B-B14F-4D97-AF65-F5344CB8AC3E}">
        <p14:creationId xmlns:p14="http://schemas.microsoft.com/office/powerpoint/2010/main" val="2958138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0517F-7FB0-B441-8B7C-1FE0E0BFC1E4}" type="slidenum">
              <a:rPr lang="en-US" smtClean="0"/>
              <a:t>3</a:t>
            </a:fld>
            <a:endParaRPr lang="en-US"/>
          </a:p>
        </p:txBody>
      </p:sp>
    </p:spTree>
    <p:extLst>
      <p:ext uri="{BB962C8B-B14F-4D97-AF65-F5344CB8AC3E}">
        <p14:creationId xmlns:p14="http://schemas.microsoft.com/office/powerpoint/2010/main" val="982586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0517F-7FB0-B441-8B7C-1FE0E0BFC1E4}" type="slidenum">
              <a:rPr lang="en-US" smtClean="0"/>
              <a:t>4</a:t>
            </a:fld>
            <a:endParaRPr lang="en-US"/>
          </a:p>
        </p:txBody>
      </p:sp>
    </p:spTree>
    <p:extLst>
      <p:ext uri="{BB962C8B-B14F-4D97-AF65-F5344CB8AC3E}">
        <p14:creationId xmlns:p14="http://schemas.microsoft.com/office/powerpoint/2010/main" val="1799009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0517F-7FB0-B441-8B7C-1FE0E0BFC1E4}" type="slidenum">
              <a:rPr lang="en-US" smtClean="0"/>
              <a:t>5</a:t>
            </a:fld>
            <a:endParaRPr lang="en-US"/>
          </a:p>
        </p:txBody>
      </p:sp>
    </p:spTree>
    <p:extLst>
      <p:ext uri="{BB962C8B-B14F-4D97-AF65-F5344CB8AC3E}">
        <p14:creationId xmlns:p14="http://schemas.microsoft.com/office/powerpoint/2010/main" val="3821252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Drive:</a:t>
            </a:r>
          </a:p>
          <a:p>
            <a:endParaRPr lang="en-US" dirty="0"/>
          </a:p>
          <a:p>
            <a:pPr fontAlgn="base"/>
            <a:r>
              <a:rPr lang="en-US" sz="1200" b="0" i="0" u="none" strike="noStrike" kern="1200" dirty="0">
                <a:solidFill>
                  <a:schemeClr val="tx1"/>
                </a:solidFill>
                <a:effectLst/>
                <a:latin typeface="+mn-lt"/>
                <a:ea typeface="+mn-ea"/>
                <a:cs typeface="+mn-cs"/>
              </a:rPr>
              <a:t>To avoid a HIPAA violation, covered entities should:</a:t>
            </a:r>
          </a:p>
          <a:p>
            <a:pPr fontAlgn="base"/>
            <a:r>
              <a:rPr lang="en-US" sz="1200" b="0" i="0" u="none" strike="noStrike" kern="1200" dirty="0">
                <a:solidFill>
                  <a:schemeClr val="tx1"/>
                </a:solidFill>
                <a:effectLst/>
                <a:latin typeface="+mn-lt"/>
                <a:ea typeface="+mn-ea"/>
                <a:cs typeface="+mn-cs"/>
              </a:rPr>
              <a:t>Obtain a BAA from Google prior to using G Suite with PHI</a:t>
            </a:r>
          </a:p>
          <a:p>
            <a:pPr fontAlgn="base"/>
            <a:r>
              <a:rPr lang="en-US" sz="1200" b="0" i="0" u="none" strike="noStrike" kern="1200" dirty="0">
                <a:solidFill>
                  <a:schemeClr val="tx1"/>
                </a:solidFill>
                <a:effectLst/>
                <a:latin typeface="+mn-lt"/>
                <a:ea typeface="+mn-ea"/>
                <a:cs typeface="+mn-cs"/>
              </a:rPr>
              <a:t>Configure access controls carefully</a:t>
            </a:r>
          </a:p>
          <a:p>
            <a:pPr fontAlgn="base"/>
            <a:r>
              <a:rPr lang="en-US" sz="1200" b="0" i="0" u="none" strike="noStrike" kern="1200" dirty="0">
                <a:solidFill>
                  <a:schemeClr val="tx1"/>
                </a:solidFill>
                <a:effectLst/>
                <a:latin typeface="+mn-lt"/>
                <a:ea typeface="+mn-ea"/>
                <a:cs typeface="+mn-cs"/>
              </a:rPr>
              <a:t>Use 2-factor authentication for access</a:t>
            </a:r>
          </a:p>
          <a:p>
            <a:pPr fontAlgn="base"/>
            <a:r>
              <a:rPr lang="en-US" sz="1200" b="0" i="0" u="none" strike="noStrike" kern="1200" dirty="0">
                <a:solidFill>
                  <a:schemeClr val="tx1"/>
                </a:solidFill>
                <a:effectLst/>
                <a:latin typeface="+mn-lt"/>
                <a:ea typeface="+mn-ea"/>
                <a:cs typeface="+mn-cs"/>
              </a:rPr>
              <a:t>Use strong passwords</a:t>
            </a:r>
          </a:p>
          <a:p>
            <a:pPr fontAlgn="base"/>
            <a:r>
              <a:rPr lang="en-US" sz="1200" b="0" i="0" u="none" strike="noStrike" kern="1200" dirty="0">
                <a:solidFill>
                  <a:schemeClr val="tx1"/>
                </a:solidFill>
                <a:effectLst/>
                <a:latin typeface="+mn-lt"/>
                <a:ea typeface="+mn-ea"/>
                <a:cs typeface="+mn-cs"/>
              </a:rPr>
              <a:t>Turn off file syncing</a:t>
            </a:r>
          </a:p>
          <a:p>
            <a:pPr fontAlgn="base"/>
            <a:r>
              <a:rPr lang="en-US" sz="1200" b="0" i="0" u="none" strike="noStrike" kern="1200" dirty="0">
                <a:solidFill>
                  <a:schemeClr val="tx1"/>
                </a:solidFill>
                <a:effectLst/>
                <a:latin typeface="+mn-lt"/>
                <a:ea typeface="+mn-ea"/>
                <a:cs typeface="+mn-cs"/>
              </a:rPr>
              <a:t>Set link sharing to off</a:t>
            </a:r>
          </a:p>
          <a:p>
            <a:pPr fontAlgn="base"/>
            <a:r>
              <a:rPr lang="en-US" sz="1200" b="0" i="0" u="none" strike="noStrike" kern="1200" dirty="0">
                <a:solidFill>
                  <a:schemeClr val="tx1"/>
                </a:solidFill>
                <a:effectLst/>
                <a:latin typeface="+mn-lt"/>
                <a:ea typeface="+mn-ea"/>
                <a:cs typeface="+mn-cs"/>
              </a:rPr>
              <a:t>Restrict sharing of files outside the domain (Google offers advice if external access is required)</a:t>
            </a:r>
          </a:p>
          <a:p>
            <a:pPr fontAlgn="base"/>
            <a:r>
              <a:rPr lang="en-US" sz="1200" b="0" i="0" u="none" strike="noStrike" kern="1200" dirty="0">
                <a:solidFill>
                  <a:schemeClr val="tx1"/>
                </a:solidFill>
                <a:effectLst/>
                <a:latin typeface="+mn-lt"/>
                <a:ea typeface="+mn-ea"/>
                <a:cs typeface="+mn-cs"/>
              </a:rPr>
              <a:t>Set the visibility of documents to private</a:t>
            </a:r>
          </a:p>
          <a:p>
            <a:pPr fontAlgn="base"/>
            <a:r>
              <a:rPr lang="en-US" sz="1200" b="0" i="0" u="none" strike="noStrike" kern="1200" dirty="0">
                <a:solidFill>
                  <a:schemeClr val="tx1"/>
                </a:solidFill>
                <a:effectLst/>
                <a:latin typeface="+mn-lt"/>
                <a:ea typeface="+mn-ea"/>
                <a:cs typeface="+mn-cs"/>
              </a:rPr>
              <a:t>Disable third-party apps and add-ons</a:t>
            </a:r>
          </a:p>
          <a:p>
            <a:pPr fontAlgn="base"/>
            <a:r>
              <a:rPr lang="en-US" sz="1200" b="0" i="0" u="none" strike="noStrike" kern="1200" dirty="0">
                <a:solidFill>
                  <a:schemeClr val="tx1"/>
                </a:solidFill>
                <a:effectLst/>
                <a:latin typeface="+mn-lt"/>
                <a:ea typeface="+mn-ea"/>
                <a:cs typeface="+mn-cs"/>
              </a:rPr>
              <a:t>Disable offline storage for Google Drive</a:t>
            </a:r>
          </a:p>
          <a:p>
            <a:pPr fontAlgn="base"/>
            <a:r>
              <a:rPr lang="en-US" sz="1200" b="0" i="0" u="none" strike="noStrike" kern="1200" dirty="0">
                <a:solidFill>
                  <a:schemeClr val="tx1"/>
                </a:solidFill>
                <a:effectLst/>
                <a:latin typeface="+mn-lt"/>
                <a:ea typeface="+mn-ea"/>
                <a:cs typeface="+mn-cs"/>
              </a:rPr>
              <a:t>Disable access to apps and add-ons</a:t>
            </a:r>
          </a:p>
          <a:p>
            <a:pPr fontAlgn="base"/>
            <a:r>
              <a:rPr lang="en-US" sz="1200" b="0" i="0" u="none" strike="noStrike" kern="1200" dirty="0">
                <a:solidFill>
                  <a:schemeClr val="tx1"/>
                </a:solidFill>
                <a:effectLst/>
                <a:latin typeface="+mn-lt"/>
                <a:ea typeface="+mn-ea"/>
                <a:cs typeface="+mn-cs"/>
              </a:rPr>
              <a:t>Audit access and account logs and shared file reports regularly</a:t>
            </a:r>
          </a:p>
          <a:p>
            <a:pPr fontAlgn="base"/>
            <a:r>
              <a:rPr lang="en-US" sz="1200" b="0" i="0" u="none" strike="noStrike" kern="1200" dirty="0">
                <a:solidFill>
                  <a:schemeClr val="tx1"/>
                </a:solidFill>
                <a:effectLst/>
                <a:latin typeface="+mn-lt"/>
                <a:ea typeface="+mn-ea"/>
                <a:cs typeface="+mn-cs"/>
              </a:rPr>
              <a:t>Configure ‘manage alerts’ to ensure the administrator is notified of any changes to settings</a:t>
            </a:r>
          </a:p>
          <a:p>
            <a:pPr fontAlgn="base"/>
            <a:r>
              <a:rPr lang="en-US" sz="1200" b="0" i="0" u="none" strike="noStrike" kern="1200" dirty="0">
                <a:solidFill>
                  <a:schemeClr val="tx1"/>
                </a:solidFill>
                <a:effectLst/>
                <a:latin typeface="+mn-lt"/>
                <a:ea typeface="+mn-ea"/>
                <a:cs typeface="+mn-cs"/>
              </a:rPr>
              <a:t>Back up all data uploaded to Google Drive</a:t>
            </a:r>
          </a:p>
          <a:p>
            <a:pPr fontAlgn="base"/>
            <a:r>
              <a:rPr lang="en-US" sz="1200" b="0" i="0" u="none" strike="noStrike" kern="1200" dirty="0">
                <a:solidFill>
                  <a:schemeClr val="tx1"/>
                </a:solidFill>
                <a:effectLst/>
                <a:latin typeface="+mn-lt"/>
                <a:ea typeface="+mn-ea"/>
                <a:cs typeface="+mn-cs"/>
              </a:rPr>
              <a:t>Ensure staff are training on the use of Google Drive and other G Suite apps</a:t>
            </a:r>
          </a:p>
          <a:p>
            <a:pPr fontAlgn="base"/>
            <a:r>
              <a:rPr lang="en-US" sz="1200" b="0" i="0" u="none" strike="noStrike" kern="1200" dirty="0">
                <a:solidFill>
                  <a:schemeClr val="tx1"/>
                </a:solidFill>
                <a:effectLst/>
                <a:latin typeface="+mn-lt"/>
                <a:ea typeface="+mn-ea"/>
                <a:cs typeface="+mn-cs"/>
              </a:rPr>
              <a:t>Never put PHI in the titles of files</a:t>
            </a:r>
          </a:p>
          <a:p>
            <a:endParaRPr lang="en-US" dirty="0"/>
          </a:p>
        </p:txBody>
      </p:sp>
      <p:sp>
        <p:nvSpPr>
          <p:cNvPr id="4" name="Slide Number Placeholder 3"/>
          <p:cNvSpPr>
            <a:spLocks noGrp="1"/>
          </p:cNvSpPr>
          <p:nvPr>
            <p:ph type="sldNum" sz="quarter" idx="10"/>
          </p:nvPr>
        </p:nvSpPr>
        <p:spPr/>
        <p:txBody>
          <a:bodyPr/>
          <a:lstStyle/>
          <a:p>
            <a:fld id="{FA00517F-7FB0-B441-8B7C-1FE0E0BFC1E4}" type="slidenum">
              <a:rPr lang="en-US" smtClean="0"/>
              <a:t>6</a:t>
            </a:fld>
            <a:endParaRPr lang="en-US"/>
          </a:p>
        </p:txBody>
      </p:sp>
    </p:spTree>
    <p:extLst>
      <p:ext uri="{BB962C8B-B14F-4D97-AF65-F5344CB8AC3E}">
        <p14:creationId xmlns:p14="http://schemas.microsoft.com/office/powerpoint/2010/main" val="3559110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0517F-7FB0-B441-8B7C-1FE0E0BFC1E4}" type="slidenum">
              <a:rPr lang="en-US" smtClean="0"/>
              <a:t>7</a:t>
            </a:fld>
            <a:endParaRPr lang="en-US"/>
          </a:p>
        </p:txBody>
      </p:sp>
    </p:spTree>
    <p:extLst>
      <p:ext uri="{BB962C8B-B14F-4D97-AF65-F5344CB8AC3E}">
        <p14:creationId xmlns:p14="http://schemas.microsoft.com/office/powerpoint/2010/main" val="3263318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0517F-7FB0-B441-8B7C-1FE0E0BFC1E4}" type="slidenum">
              <a:rPr lang="en-US" smtClean="0"/>
              <a:t>8</a:t>
            </a:fld>
            <a:endParaRPr lang="en-US"/>
          </a:p>
        </p:txBody>
      </p:sp>
    </p:spTree>
    <p:extLst>
      <p:ext uri="{BB962C8B-B14F-4D97-AF65-F5344CB8AC3E}">
        <p14:creationId xmlns:p14="http://schemas.microsoft.com/office/powerpoint/2010/main" val="135870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0517F-7FB0-B441-8B7C-1FE0E0BFC1E4}" type="slidenum">
              <a:rPr lang="en-US" smtClean="0"/>
              <a:t>9</a:t>
            </a:fld>
            <a:endParaRPr lang="en-US"/>
          </a:p>
        </p:txBody>
      </p:sp>
    </p:spTree>
    <p:extLst>
      <p:ext uri="{BB962C8B-B14F-4D97-AF65-F5344CB8AC3E}">
        <p14:creationId xmlns:p14="http://schemas.microsoft.com/office/powerpoint/2010/main" val="2369117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3258A-D65C-644F-9B94-DD57186ED4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AC8DAF-9832-3F4D-A012-4B76E68E4B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6BE528-C2A1-6E47-AE74-D94F80B5622A}"/>
              </a:ext>
            </a:extLst>
          </p:cNvPr>
          <p:cNvSpPr>
            <a:spLocks noGrp="1"/>
          </p:cNvSpPr>
          <p:nvPr>
            <p:ph type="dt" sz="half" idx="10"/>
          </p:nvPr>
        </p:nvSpPr>
        <p:spPr/>
        <p:txBody>
          <a:bodyPr/>
          <a:lstStyle/>
          <a:p>
            <a:fld id="{47FDA3E0-C07F-1948-81D7-3D3F6262EE8F}" type="datetime1">
              <a:rPr lang="en-US" smtClean="0"/>
              <a:t>5/22/18</a:t>
            </a:fld>
            <a:endParaRPr lang="en-US"/>
          </a:p>
        </p:txBody>
      </p:sp>
      <p:sp>
        <p:nvSpPr>
          <p:cNvPr id="5" name="Footer Placeholder 4">
            <a:extLst>
              <a:ext uri="{FF2B5EF4-FFF2-40B4-BE49-F238E27FC236}">
                <a16:creationId xmlns:a16="http://schemas.microsoft.com/office/drawing/2014/main" id="{5D6F8FB8-66E0-514E-A9AA-D5281EE1FB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4A36A-41B0-7841-A593-183CDEBDBF8C}"/>
              </a:ext>
            </a:extLst>
          </p:cNvPr>
          <p:cNvSpPr>
            <a:spLocks noGrp="1"/>
          </p:cNvSpPr>
          <p:nvPr>
            <p:ph type="sldNum" sz="quarter" idx="12"/>
          </p:nvPr>
        </p:nvSpPr>
        <p:spPr/>
        <p:txBody>
          <a:bodyPr/>
          <a:lstStyle/>
          <a:p>
            <a:fld id="{9E8CC8BB-6F44-5945-B70E-3CC15F1413C0}" type="slidenum">
              <a:rPr lang="en-US" smtClean="0"/>
              <a:t>‹#›</a:t>
            </a:fld>
            <a:endParaRPr lang="en-US"/>
          </a:p>
        </p:txBody>
      </p:sp>
    </p:spTree>
    <p:extLst>
      <p:ext uri="{BB962C8B-B14F-4D97-AF65-F5344CB8AC3E}">
        <p14:creationId xmlns:p14="http://schemas.microsoft.com/office/powerpoint/2010/main" val="93450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69147-36CD-2B40-96F8-EBA2A1525F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6A31A2-2B46-9948-A44E-F059486F794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8260EC-2F70-284D-8CB0-AC8C9018F54C}"/>
              </a:ext>
            </a:extLst>
          </p:cNvPr>
          <p:cNvSpPr>
            <a:spLocks noGrp="1"/>
          </p:cNvSpPr>
          <p:nvPr>
            <p:ph type="dt" sz="half" idx="10"/>
          </p:nvPr>
        </p:nvSpPr>
        <p:spPr/>
        <p:txBody>
          <a:bodyPr/>
          <a:lstStyle/>
          <a:p>
            <a:fld id="{EEF96756-B54B-3441-AD2A-682D8CED5DA1}" type="datetime1">
              <a:rPr lang="en-US" smtClean="0"/>
              <a:t>5/22/18</a:t>
            </a:fld>
            <a:endParaRPr lang="en-US"/>
          </a:p>
        </p:txBody>
      </p:sp>
      <p:sp>
        <p:nvSpPr>
          <p:cNvPr id="5" name="Footer Placeholder 4">
            <a:extLst>
              <a:ext uri="{FF2B5EF4-FFF2-40B4-BE49-F238E27FC236}">
                <a16:creationId xmlns:a16="http://schemas.microsoft.com/office/drawing/2014/main" id="{E1365C80-F7C5-8847-A6D6-A54505A99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95AFC-FE6B-8C46-8444-06527CD50C0A}"/>
              </a:ext>
            </a:extLst>
          </p:cNvPr>
          <p:cNvSpPr>
            <a:spLocks noGrp="1"/>
          </p:cNvSpPr>
          <p:nvPr>
            <p:ph type="sldNum" sz="quarter" idx="12"/>
          </p:nvPr>
        </p:nvSpPr>
        <p:spPr/>
        <p:txBody>
          <a:bodyPr/>
          <a:lstStyle/>
          <a:p>
            <a:fld id="{9E8CC8BB-6F44-5945-B70E-3CC15F1413C0}" type="slidenum">
              <a:rPr lang="en-US" smtClean="0"/>
              <a:t>‹#›</a:t>
            </a:fld>
            <a:endParaRPr lang="en-US"/>
          </a:p>
        </p:txBody>
      </p:sp>
    </p:spTree>
    <p:extLst>
      <p:ext uri="{BB962C8B-B14F-4D97-AF65-F5344CB8AC3E}">
        <p14:creationId xmlns:p14="http://schemas.microsoft.com/office/powerpoint/2010/main" val="1171660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45C8FD-CD89-CD4A-AD7B-AB956919677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474250-F83A-3C4E-BA83-A8B3A38E3FA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A3F555-EBB5-1044-B270-EF2E846E3A18}"/>
              </a:ext>
            </a:extLst>
          </p:cNvPr>
          <p:cNvSpPr>
            <a:spLocks noGrp="1"/>
          </p:cNvSpPr>
          <p:nvPr>
            <p:ph type="dt" sz="half" idx="10"/>
          </p:nvPr>
        </p:nvSpPr>
        <p:spPr/>
        <p:txBody>
          <a:bodyPr/>
          <a:lstStyle/>
          <a:p>
            <a:fld id="{ADF88E18-5A82-0045-AE81-DA4EAE2C3D76}" type="datetime1">
              <a:rPr lang="en-US" smtClean="0"/>
              <a:t>5/22/18</a:t>
            </a:fld>
            <a:endParaRPr lang="en-US"/>
          </a:p>
        </p:txBody>
      </p:sp>
      <p:sp>
        <p:nvSpPr>
          <p:cNvPr id="5" name="Footer Placeholder 4">
            <a:extLst>
              <a:ext uri="{FF2B5EF4-FFF2-40B4-BE49-F238E27FC236}">
                <a16:creationId xmlns:a16="http://schemas.microsoft.com/office/drawing/2014/main" id="{3799ABE8-29CA-4C4E-948F-A5D21BF626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2F5932-08E4-5A4F-A590-23C8F95665F4}"/>
              </a:ext>
            </a:extLst>
          </p:cNvPr>
          <p:cNvSpPr>
            <a:spLocks noGrp="1"/>
          </p:cNvSpPr>
          <p:nvPr>
            <p:ph type="sldNum" sz="quarter" idx="12"/>
          </p:nvPr>
        </p:nvSpPr>
        <p:spPr/>
        <p:txBody>
          <a:bodyPr/>
          <a:lstStyle/>
          <a:p>
            <a:fld id="{9E8CC8BB-6F44-5945-B70E-3CC15F1413C0}" type="slidenum">
              <a:rPr lang="en-US" smtClean="0"/>
              <a:t>‹#›</a:t>
            </a:fld>
            <a:endParaRPr lang="en-US"/>
          </a:p>
        </p:txBody>
      </p:sp>
    </p:spTree>
    <p:extLst>
      <p:ext uri="{BB962C8B-B14F-4D97-AF65-F5344CB8AC3E}">
        <p14:creationId xmlns:p14="http://schemas.microsoft.com/office/powerpoint/2010/main" val="2496885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41453-1256-EA41-8992-C1967E3FDE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B7ABA2-8645-7B49-9D0A-E6615DBE477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E39376-50BF-1B4D-9D72-CA0E80133E39}"/>
              </a:ext>
            </a:extLst>
          </p:cNvPr>
          <p:cNvSpPr>
            <a:spLocks noGrp="1"/>
          </p:cNvSpPr>
          <p:nvPr>
            <p:ph type="dt" sz="half" idx="10"/>
          </p:nvPr>
        </p:nvSpPr>
        <p:spPr/>
        <p:txBody>
          <a:bodyPr/>
          <a:lstStyle/>
          <a:p>
            <a:fld id="{29DD0E8C-9A7B-AB49-82B5-76A101388FED}" type="datetime1">
              <a:rPr lang="en-US" smtClean="0"/>
              <a:t>5/22/18</a:t>
            </a:fld>
            <a:endParaRPr lang="en-US"/>
          </a:p>
        </p:txBody>
      </p:sp>
      <p:sp>
        <p:nvSpPr>
          <p:cNvPr id="5" name="Footer Placeholder 4">
            <a:extLst>
              <a:ext uri="{FF2B5EF4-FFF2-40B4-BE49-F238E27FC236}">
                <a16:creationId xmlns:a16="http://schemas.microsoft.com/office/drawing/2014/main" id="{EC0F6DC3-ECF4-6848-BBD7-A19398AD5A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8588E6-E197-1149-85D0-AA5D4A3E12D1}"/>
              </a:ext>
            </a:extLst>
          </p:cNvPr>
          <p:cNvSpPr>
            <a:spLocks noGrp="1"/>
          </p:cNvSpPr>
          <p:nvPr>
            <p:ph type="sldNum" sz="quarter" idx="12"/>
          </p:nvPr>
        </p:nvSpPr>
        <p:spPr/>
        <p:txBody>
          <a:bodyPr/>
          <a:lstStyle/>
          <a:p>
            <a:fld id="{9E8CC8BB-6F44-5945-B70E-3CC15F1413C0}" type="slidenum">
              <a:rPr lang="en-US" smtClean="0"/>
              <a:t>‹#›</a:t>
            </a:fld>
            <a:endParaRPr lang="en-US"/>
          </a:p>
        </p:txBody>
      </p:sp>
    </p:spTree>
    <p:extLst>
      <p:ext uri="{BB962C8B-B14F-4D97-AF65-F5344CB8AC3E}">
        <p14:creationId xmlns:p14="http://schemas.microsoft.com/office/powerpoint/2010/main" val="1344981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D22AB-43FE-4547-8A10-FA9D37273B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FAB54F-B24E-C647-84DD-B0DB2FFAE2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1E89A93-88AB-814F-8451-CE5553933E17}"/>
              </a:ext>
            </a:extLst>
          </p:cNvPr>
          <p:cNvSpPr>
            <a:spLocks noGrp="1"/>
          </p:cNvSpPr>
          <p:nvPr>
            <p:ph type="dt" sz="half" idx="10"/>
          </p:nvPr>
        </p:nvSpPr>
        <p:spPr/>
        <p:txBody>
          <a:bodyPr/>
          <a:lstStyle/>
          <a:p>
            <a:fld id="{4EB91B59-8234-FE46-8EDB-86713A7FE936}" type="datetime1">
              <a:rPr lang="en-US" smtClean="0"/>
              <a:t>5/22/18</a:t>
            </a:fld>
            <a:endParaRPr lang="en-US"/>
          </a:p>
        </p:txBody>
      </p:sp>
      <p:sp>
        <p:nvSpPr>
          <p:cNvPr id="5" name="Footer Placeholder 4">
            <a:extLst>
              <a:ext uri="{FF2B5EF4-FFF2-40B4-BE49-F238E27FC236}">
                <a16:creationId xmlns:a16="http://schemas.microsoft.com/office/drawing/2014/main" id="{80DDEC30-E394-1344-8001-023368D85C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1C158D-56F7-D94D-A53F-5049CAB221BC}"/>
              </a:ext>
            </a:extLst>
          </p:cNvPr>
          <p:cNvSpPr>
            <a:spLocks noGrp="1"/>
          </p:cNvSpPr>
          <p:nvPr>
            <p:ph type="sldNum" sz="quarter" idx="12"/>
          </p:nvPr>
        </p:nvSpPr>
        <p:spPr/>
        <p:txBody>
          <a:bodyPr/>
          <a:lstStyle/>
          <a:p>
            <a:fld id="{9E8CC8BB-6F44-5945-B70E-3CC15F1413C0}" type="slidenum">
              <a:rPr lang="en-US" smtClean="0"/>
              <a:t>‹#›</a:t>
            </a:fld>
            <a:endParaRPr lang="en-US"/>
          </a:p>
        </p:txBody>
      </p:sp>
    </p:spTree>
    <p:extLst>
      <p:ext uri="{BB962C8B-B14F-4D97-AF65-F5344CB8AC3E}">
        <p14:creationId xmlns:p14="http://schemas.microsoft.com/office/powerpoint/2010/main" val="277029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F61E9-76FE-044A-B842-89FAB38FBF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BEE630-6398-E04C-853C-FFEAC97821E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98EAF6-4E06-0A41-B60E-233C74F00D2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63AE45-DA5E-CD44-81BF-2F86C23DFC6E}"/>
              </a:ext>
            </a:extLst>
          </p:cNvPr>
          <p:cNvSpPr>
            <a:spLocks noGrp="1"/>
          </p:cNvSpPr>
          <p:nvPr>
            <p:ph type="dt" sz="half" idx="10"/>
          </p:nvPr>
        </p:nvSpPr>
        <p:spPr/>
        <p:txBody>
          <a:bodyPr/>
          <a:lstStyle/>
          <a:p>
            <a:fld id="{EEAD2702-1FE5-644F-A24F-DEABF0C6A1B9}" type="datetime1">
              <a:rPr lang="en-US" smtClean="0"/>
              <a:t>5/22/18</a:t>
            </a:fld>
            <a:endParaRPr lang="en-US"/>
          </a:p>
        </p:txBody>
      </p:sp>
      <p:sp>
        <p:nvSpPr>
          <p:cNvPr id="6" name="Footer Placeholder 5">
            <a:extLst>
              <a:ext uri="{FF2B5EF4-FFF2-40B4-BE49-F238E27FC236}">
                <a16:creationId xmlns:a16="http://schemas.microsoft.com/office/drawing/2014/main" id="{75C605D5-B474-D044-A999-161CC58899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490164-A17C-E240-9371-66FD42F40893}"/>
              </a:ext>
            </a:extLst>
          </p:cNvPr>
          <p:cNvSpPr>
            <a:spLocks noGrp="1"/>
          </p:cNvSpPr>
          <p:nvPr>
            <p:ph type="sldNum" sz="quarter" idx="12"/>
          </p:nvPr>
        </p:nvSpPr>
        <p:spPr/>
        <p:txBody>
          <a:bodyPr/>
          <a:lstStyle/>
          <a:p>
            <a:fld id="{9E8CC8BB-6F44-5945-B70E-3CC15F1413C0}" type="slidenum">
              <a:rPr lang="en-US" smtClean="0"/>
              <a:t>‹#›</a:t>
            </a:fld>
            <a:endParaRPr lang="en-US"/>
          </a:p>
        </p:txBody>
      </p:sp>
    </p:spTree>
    <p:extLst>
      <p:ext uri="{BB962C8B-B14F-4D97-AF65-F5344CB8AC3E}">
        <p14:creationId xmlns:p14="http://schemas.microsoft.com/office/powerpoint/2010/main" val="1867010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16918-1180-5B48-9F00-4ADAAB2586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7DFDFE-4932-B24E-990B-04C6E8EDC2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82953E9-F244-184C-A427-5370CCD0CBA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97645D-8DCF-6F49-8911-AAD2BFE748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777EC9-0903-7F4C-B366-F5D655F548B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177C9D-1FD8-A842-ADB4-405C0EFDD936}"/>
              </a:ext>
            </a:extLst>
          </p:cNvPr>
          <p:cNvSpPr>
            <a:spLocks noGrp="1"/>
          </p:cNvSpPr>
          <p:nvPr>
            <p:ph type="dt" sz="half" idx="10"/>
          </p:nvPr>
        </p:nvSpPr>
        <p:spPr/>
        <p:txBody>
          <a:bodyPr/>
          <a:lstStyle/>
          <a:p>
            <a:fld id="{B4504BBC-4C51-6D43-8BC5-450935FCC4EF}" type="datetime1">
              <a:rPr lang="en-US" smtClean="0"/>
              <a:t>5/22/18</a:t>
            </a:fld>
            <a:endParaRPr lang="en-US"/>
          </a:p>
        </p:txBody>
      </p:sp>
      <p:sp>
        <p:nvSpPr>
          <p:cNvPr id="8" name="Footer Placeholder 7">
            <a:extLst>
              <a:ext uri="{FF2B5EF4-FFF2-40B4-BE49-F238E27FC236}">
                <a16:creationId xmlns:a16="http://schemas.microsoft.com/office/drawing/2014/main" id="{F359915D-EC06-C443-A264-8690435AD9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0D3B29-AD28-0B40-A6B8-598849B8026D}"/>
              </a:ext>
            </a:extLst>
          </p:cNvPr>
          <p:cNvSpPr>
            <a:spLocks noGrp="1"/>
          </p:cNvSpPr>
          <p:nvPr>
            <p:ph type="sldNum" sz="quarter" idx="12"/>
          </p:nvPr>
        </p:nvSpPr>
        <p:spPr/>
        <p:txBody>
          <a:bodyPr/>
          <a:lstStyle/>
          <a:p>
            <a:fld id="{9E8CC8BB-6F44-5945-B70E-3CC15F1413C0}" type="slidenum">
              <a:rPr lang="en-US" smtClean="0"/>
              <a:t>‹#›</a:t>
            </a:fld>
            <a:endParaRPr lang="en-US"/>
          </a:p>
        </p:txBody>
      </p:sp>
    </p:spTree>
    <p:extLst>
      <p:ext uri="{BB962C8B-B14F-4D97-AF65-F5344CB8AC3E}">
        <p14:creationId xmlns:p14="http://schemas.microsoft.com/office/powerpoint/2010/main" val="2523676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195C8-7D80-734E-8D74-8FC00E6681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9AF608-E642-9044-A85C-8F4D940171F8}"/>
              </a:ext>
            </a:extLst>
          </p:cNvPr>
          <p:cNvSpPr>
            <a:spLocks noGrp="1"/>
          </p:cNvSpPr>
          <p:nvPr>
            <p:ph type="dt" sz="half" idx="10"/>
          </p:nvPr>
        </p:nvSpPr>
        <p:spPr/>
        <p:txBody>
          <a:bodyPr/>
          <a:lstStyle/>
          <a:p>
            <a:fld id="{7F578510-3C19-DE41-B0FD-BA243077F9B7}" type="datetime1">
              <a:rPr lang="en-US" smtClean="0"/>
              <a:t>5/22/18</a:t>
            </a:fld>
            <a:endParaRPr lang="en-US"/>
          </a:p>
        </p:txBody>
      </p:sp>
      <p:sp>
        <p:nvSpPr>
          <p:cNvPr id="4" name="Footer Placeholder 3">
            <a:extLst>
              <a:ext uri="{FF2B5EF4-FFF2-40B4-BE49-F238E27FC236}">
                <a16:creationId xmlns:a16="http://schemas.microsoft.com/office/drawing/2014/main" id="{55F36288-1DC9-874B-9460-21DD5760EE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CDF942-F18F-D340-81C8-6120B408114B}"/>
              </a:ext>
            </a:extLst>
          </p:cNvPr>
          <p:cNvSpPr>
            <a:spLocks noGrp="1"/>
          </p:cNvSpPr>
          <p:nvPr>
            <p:ph type="sldNum" sz="quarter" idx="12"/>
          </p:nvPr>
        </p:nvSpPr>
        <p:spPr/>
        <p:txBody>
          <a:bodyPr/>
          <a:lstStyle/>
          <a:p>
            <a:fld id="{9E8CC8BB-6F44-5945-B70E-3CC15F1413C0}" type="slidenum">
              <a:rPr lang="en-US" smtClean="0"/>
              <a:t>‹#›</a:t>
            </a:fld>
            <a:endParaRPr lang="en-US"/>
          </a:p>
        </p:txBody>
      </p:sp>
    </p:spTree>
    <p:extLst>
      <p:ext uri="{BB962C8B-B14F-4D97-AF65-F5344CB8AC3E}">
        <p14:creationId xmlns:p14="http://schemas.microsoft.com/office/powerpoint/2010/main" val="3549404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700346-49CC-8247-A943-ADB77235C706}"/>
              </a:ext>
            </a:extLst>
          </p:cNvPr>
          <p:cNvSpPr>
            <a:spLocks noGrp="1"/>
          </p:cNvSpPr>
          <p:nvPr>
            <p:ph type="dt" sz="half" idx="10"/>
          </p:nvPr>
        </p:nvSpPr>
        <p:spPr/>
        <p:txBody>
          <a:bodyPr/>
          <a:lstStyle/>
          <a:p>
            <a:fld id="{52CBC822-BCDE-F740-8529-D9D489AA847D}" type="datetime1">
              <a:rPr lang="en-US" smtClean="0"/>
              <a:t>5/22/18</a:t>
            </a:fld>
            <a:endParaRPr lang="en-US"/>
          </a:p>
        </p:txBody>
      </p:sp>
      <p:sp>
        <p:nvSpPr>
          <p:cNvPr id="3" name="Footer Placeholder 2">
            <a:extLst>
              <a:ext uri="{FF2B5EF4-FFF2-40B4-BE49-F238E27FC236}">
                <a16:creationId xmlns:a16="http://schemas.microsoft.com/office/drawing/2014/main" id="{3F00B087-0A7B-F049-B3F6-5D9BA2BDE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BF2903-AC96-3340-ACC2-1385B4C5C90E}"/>
              </a:ext>
            </a:extLst>
          </p:cNvPr>
          <p:cNvSpPr>
            <a:spLocks noGrp="1"/>
          </p:cNvSpPr>
          <p:nvPr>
            <p:ph type="sldNum" sz="quarter" idx="12"/>
          </p:nvPr>
        </p:nvSpPr>
        <p:spPr/>
        <p:txBody>
          <a:bodyPr/>
          <a:lstStyle/>
          <a:p>
            <a:fld id="{9E8CC8BB-6F44-5945-B70E-3CC15F1413C0}" type="slidenum">
              <a:rPr lang="en-US" smtClean="0"/>
              <a:t>‹#›</a:t>
            </a:fld>
            <a:endParaRPr lang="en-US"/>
          </a:p>
        </p:txBody>
      </p:sp>
    </p:spTree>
    <p:extLst>
      <p:ext uri="{BB962C8B-B14F-4D97-AF65-F5344CB8AC3E}">
        <p14:creationId xmlns:p14="http://schemas.microsoft.com/office/powerpoint/2010/main" val="375015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D0F46-10EF-264D-AD41-A7CBDEBBFA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D5A8F2-7429-404E-B210-EA36D32E31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433607-7D98-FF46-97F1-A3FFFFF960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480BBB-9534-7F4D-843D-589654035B33}"/>
              </a:ext>
            </a:extLst>
          </p:cNvPr>
          <p:cNvSpPr>
            <a:spLocks noGrp="1"/>
          </p:cNvSpPr>
          <p:nvPr>
            <p:ph type="dt" sz="half" idx="10"/>
          </p:nvPr>
        </p:nvSpPr>
        <p:spPr/>
        <p:txBody>
          <a:bodyPr/>
          <a:lstStyle/>
          <a:p>
            <a:fld id="{9C7485A0-4E44-EF4A-BAB2-AC195FA5D8F4}" type="datetime1">
              <a:rPr lang="en-US" smtClean="0"/>
              <a:t>5/22/18</a:t>
            </a:fld>
            <a:endParaRPr lang="en-US"/>
          </a:p>
        </p:txBody>
      </p:sp>
      <p:sp>
        <p:nvSpPr>
          <p:cNvPr id="6" name="Footer Placeholder 5">
            <a:extLst>
              <a:ext uri="{FF2B5EF4-FFF2-40B4-BE49-F238E27FC236}">
                <a16:creationId xmlns:a16="http://schemas.microsoft.com/office/drawing/2014/main" id="{AAEBAD15-84CC-764B-B765-E4C919BB98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839627-18E4-A147-8445-181E19F22AE6}"/>
              </a:ext>
            </a:extLst>
          </p:cNvPr>
          <p:cNvSpPr>
            <a:spLocks noGrp="1"/>
          </p:cNvSpPr>
          <p:nvPr>
            <p:ph type="sldNum" sz="quarter" idx="12"/>
          </p:nvPr>
        </p:nvSpPr>
        <p:spPr/>
        <p:txBody>
          <a:bodyPr/>
          <a:lstStyle/>
          <a:p>
            <a:fld id="{9E8CC8BB-6F44-5945-B70E-3CC15F1413C0}" type="slidenum">
              <a:rPr lang="en-US" smtClean="0"/>
              <a:t>‹#›</a:t>
            </a:fld>
            <a:endParaRPr lang="en-US"/>
          </a:p>
        </p:txBody>
      </p:sp>
    </p:spTree>
    <p:extLst>
      <p:ext uri="{BB962C8B-B14F-4D97-AF65-F5344CB8AC3E}">
        <p14:creationId xmlns:p14="http://schemas.microsoft.com/office/powerpoint/2010/main" val="2650948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D3464-3014-FF47-B28D-4E33693FFA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BCC158-0D53-1544-9582-CEE12EB26C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E9783F-9566-684E-BBAF-23EBF608E7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81507A8-9F44-F242-8E25-8A235D46A770}"/>
              </a:ext>
            </a:extLst>
          </p:cNvPr>
          <p:cNvSpPr>
            <a:spLocks noGrp="1"/>
          </p:cNvSpPr>
          <p:nvPr>
            <p:ph type="dt" sz="half" idx="10"/>
          </p:nvPr>
        </p:nvSpPr>
        <p:spPr/>
        <p:txBody>
          <a:bodyPr/>
          <a:lstStyle/>
          <a:p>
            <a:fld id="{566B5C9A-A53B-6E41-996C-8D83C478452E}" type="datetime1">
              <a:rPr lang="en-US" smtClean="0"/>
              <a:t>5/22/18</a:t>
            </a:fld>
            <a:endParaRPr lang="en-US"/>
          </a:p>
        </p:txBody>
      </p:sp>
      <p:sp>
        <p:nvSpPr>
          <p:cNvPr id="6" name="Footer Placeholder 5">
            <a:extLst>
              <a:ext uri="{FF2B5EF4-FFF2-40B4-BE49-F238E27FC236}">
                <a16:creationId xmlns:a16="http://schemas.microsoft.com/office/drawing/2014/main" id="{0030C2B4-7B02-BF44-9837-154F3F7D3D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0E7AB8-E599-914B-870D-9BAF5D53CAF3}"/>
              </a:ext>
            </a:extLst>
          </p:cNvPr>
          <p:cNvSpPr>
            <a:spLocks noGrp="1"/>
          </p:cNvSpPr>
          <p:nvPr>
            <p:ph type="sldNum" sz="quarter" idx="12"/>
          </p:nvPr>
        </p:nvSpPr>
        <p:spPr/>
        <p:txBody>
          <a:bodyPr/>
          <a:lstStyle/>
          <a:p>
            <a:fld id="{9E8CC8BB-6F44-5945-B70E-3CC15F1413C0}" type="slidenum">
              <a:rPr lang="en-US" smtClean="0"/>
              <a:t>‹#›</a:t>
            </a:fld>
            <a:endParaRPr lang="en-US"/>
          </a:p>
        </p:txBody>
      </p:sp>
    </p:spTree>
    <p:extLst>
      <p:ext uri="{BB962C8B-B14F-4D97-AF65-F5344CB8AC3E}">
        <p14:creationId xmlns:p14="http://schemas.microsoft.com/office/powerpoint/2010/main" val="3560141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DF1A72-386C-6A49-A97D-5F5C8C20AC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A62C7D-BAD0-4644-BFA3-487FC7B1D3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863C07-C72E-C74E-BB89-D1200FCA7E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DE6363-4988-9140-B56F-F63486DA8520}" type="datetime1">
              <a:rPr lang="en-US" smtClean="0"/>
              <a:t>5/22/18</a:t>
            </a:fld>
            <a:endParaRPr lang="en-US"/>
          </a:p>
        </p:txBody>
      </p:sp>
      <p:sp>
        <p:nvSpPr>
          <p:cNvPr id="5" name="Footer Placeholder 4">
            <a:extLst>
              <a:ext uri="{FF2B5EF4-FFF2-40B4-BE49-F238E27FC236}">
                <a16:creationId xmlns:a16="http://schemas.microsoft.com/office/drawing/2014/main" id="{EB4B5A81-C9B1-9845-8F8C-8B9F6FCFE6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3CAB24-9824-DA45-AE59-2CC556B998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8CC8BB-6F44-5945-B70E-3CC15F1413C0}" type="slidenum">
              <a:rPr lang="en-US" smtClean="0"/>
              <a:t>‹#›</a:t>
            </a:fld>
            <a:endParaRPr lang="en-US"/>
          </a:p>
        </p:txBody>
      </p:sp>
    </p:spTree>
    <p:extLst>
      <p:ext uri="{BB962C8B-B14F-4D97-AF65-F5344CB8AC3E}">
        <p14:creationId xmlns:p14="http://schemas.microsoft.com/office/powerpoint/2010/main" val="33174600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tiff"/><Relationship Id="rId5" Type="http://schemas.openxmlformats.org/officeDocument/2006/relationships/hyperlink" Target="https://www.dropbox.com/static/business/resources/getting_started_with_hipaa.pdf"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tiff"/><Relationship Id="rId5" Type="http://schemas.openxmlformats.org/officeDocument/2006/relationships/hyperlink" Target="https://www.dropbox.com/static/business/resources/getting_started_with_hipaa.pdf" TargetMode="Externa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FC9CA">
            <a:alpha val="29000"/>
          </a:srgbClr>
        </a:solidFill>
        <a:effectLst/>
      </p:bgPr>
    </p:bg>
    <p:spTree>
      <p:nvGrpSpPr>
        <p:cNvPr id="1" name=""/>
        <p:cNvGrpSpPr/>
        <p:nvPr/>
      </p:nvGrpSpPr>
      <p:grpSpPr>
        <a:xfrm>
          <a:off x="0" y="0"/>
          <a:ext cx="0" cy="0"/>
          <a:chOff x="0" y="0"/>
          <a:chExt cx="0" cy="0"/>
        </a:xfrm>
      </p:grpSpPr>
      <p:sp>
        <p:nvSpPr>
          <p:cNvPr id="4" name="Shape 61">
            <a:extLst>
              <a:ext uri="{FF2B5EF4-FFF2-40B4-BE49-F238E27FC236}">
                <a16:creationId xmlns:a16="http://schemas.microsoft.com/office/drawing/2014/main" id="{A37F0841-ADA2-6B47-B215-BCD7160930D7}"/>
              </a:ext>
            </a:extLst>
          </p:cNvPr>
          <p:cNvSpPr txBox="1">
            <a:spLocks noGrp="1"/>
          </p:cNvSpPr>
          <p:nvPr>
            <p:ph type="ctrTitle"/>
          </p:nvPr>
        </p:nvSpPr>
        <p:spPr>
          <a:xfrm>
            <a:off x="626760" y="523982"/>
            <a:ext cx="7993258" cy="1171254"/>
          </a:xfrm>
          <a:prstGeom prst="rect">
            <a:avLst/>
          </a:prstGeom>
          <a:solidFill>
            <a:srgbClr val="BFC9CA">
              <a:alpha val="0"/>
            </a:srgbClr>
          </a:solid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b="1" dirty="0">
                <a:solidFill>
                  <a:srgbClr val="2E86C1"/>
                </a:solidFill>
                <a:latin typeface="Lora" pitchFamily="2" charset="77"/>
              </a:rPr>
              <a:t>Secure Data </a:t>
            </a:r>
            <a:r>
              <a:rPr lang="en-US" b="1" dirty="0">
                <a:solidFill>
                  <a:srgbClr val="17A589"/>
                </a:solidFill>
                <a:latin typeface="Lora" pitchFamily="2" charset="77"/>
              </a:rPr>
              <a:t>Capture</a:t>
            </a:r>
            <a:endParaRPr b="1" dirty="0">
              <a:solidFill>
                <a:srgbClr val="17A589"/>
              </a:solidFill>
              <a:latin typeface="Lora" pitchFamily="2" charset="77"/>
            </a:endParaRPr>
          </a:p>
        </p:txBody>
      </p:sp>
      <p:sp>
        <p:nvSpPr>
          <p:cNvPr id="5" name="Shape 61">
            <a:extLst>
              <a:ext uri="{FF2B5EF4-FFF2-40B4-BE49-F238E27FC236}">
                <a16:creationId xmlns:a16="http://schemas.microsoft.com/office/drawing/2014/main" id="{7E195006-E8CE-7E4A-89AB-D3D175BEB8BF}"/>
              </a:ext>
            </a:extLst>
          </p:cNvPr>
          <p:cNvSpPr txBox="1">
            <a:spLocks/>
          </p:cNvSpPr>
          <p:nvPr/>
        </p:nvSpPr>
        <p:spPr>
          <a:xfrm>
            <a:off x="626760" y="1695236"/>
            <a:ext cx="7993258" cy="575353"/>
          </a:xfrm>
          <a:prstGeom prst="rect">
            <a:avLst/>
          </a:prstGeom>
          <a:solidFill>
            <a:srgbClr val="BFC9CA">
              <a:alpha val="0"/>
            </a:srgbClr>
          </a:solidFill>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sz="3200" b="1" dirty="0">
                <a:solidFill>
                  <a:srgbClr val="CD5C5C"/>
                </a:solidFill>
                <a:latin typeface="Lora" pitchFamily="2" charset="77"/>
              </a:rPr>
              <a:t>REDCap</a:t>
            </a:r>
            <a:r>
              <a:rPr lang="en-US" sz="3200" b="1" dirty="0">
                <a:solidFill>
                  <a:srgbClr val="17A589"/>
                </a:solidFill>
                <a:latin typeface="Lora" pitchFamily="2" charset="77"/>
              </a:rPr>
              <a:t> and Others</a:t>
            </a:r>
          </a:p>
        </p:txBody>
      </p:sp>
      <p:sp>
        <p:nvSpPr>
          <p:cNvPr id="2" name="TextBox 1">
            <a:extLst>
              <a:ext uri="{FF2B5EF4-FFF2-40B4-BE49-F238E27FC236}">
                <a16:creationId xmlns:a16="http://schemas.microsoft.com/office/drawing/2014/main" id="{F49B1B58-611A-8447-AE95-5690514ED0EC}"/>
              </a:ext>
            </a:extLst>
          </p:cNvPr>
          <p:cNvSpPr txBox="1"/>
          <p:nvPr/>
        </p:nvSpPr>
        <p:spPr>
          <a:xfrm>
            <a:off x="626760" y="5705340"/>
            <a:ext cx="5594801" cy="830997"/>
          </a:xfrm>
          <a:prstGeom prst="rect">
            <a:avLst/>
          </a:prstGeom>
          <a:noFill/>
        </p:spPr>
        <p:txBody>
          <a:bodyPr wrap="none" rtlCol="0">
            <a:spAutoFit/>
          </a:bodyPr>
          <a:lstStyle/>
          <a:p>
            <a:r>
              <a:rPr lang="en-US" sz="1600" b="1" dirty="0">
                <a:latin typeface="Lora" pitchFamily="2" charset="77"/>
              </a:rPr>
              <a:t>Tyson S. Barrett, PhD</a:t>
            </a:r>
          </a:p>
          <a:p>
            <a:r>
              <a:rPr lang="en-US" sz="1600" b="1" dirty="0">
                <a:latin typeface="Lora" pitchFamily="2" charset="77"/>
              </a:rPr>
              <a:t>Data Science &amp; Discovery Unit</a:t>
            </a:r>
          </a:p>
          <a:p>
            <a:r>
              <a:rPr lang="en-US" sz="1600" b="1" dirty="0">
                <a:latin typeface="Lora" pitchFamily="2" charset="77"/>
              </a:rPr>
              <a:t>Emma Eccles College of Education and Human Services</a:t>
            </a:r>
          </a:p>
        </p:txBody>
      </p:sp>
      <p:grpSp>
        <p:nvGrpSpPr>
          <p:cNvPr id="34" name="Group 33">
            <a:extLst>
              <a:ext uri="{FF2B5EF4-FFF2-40B4-BE49-F238E27FC236}">
                <a16:creationId xmlns:a16="http://schemas.microsoft.com/office/drawing/2014/main" id="{ACE35FB2-E973-CC48-837E-A5089FC4D847}"/>
              </a:ext>
            </a:extLst>
          </p:cNvPr>
          <p:cNvGrpSpPr/>
          <p:nvPr/>
        </p:nvGrpSpPr>
        <p:grpSpPr>
          <a:xfrm>
            <a:off x="7827018" y="1194319"/>
            <a:ext cx="4031854" cy="3519881"/>
            <a:chOff x="7855995" y="1871870"/>
            <a:chExt cx="3567448" cy="3119634"/>
          </a:xfrm>
        </p:grpSpPr>
        <p:sp>
          <p:nvSpPr>
            <p:cNvPr id="3" name="Rectangle 2">
              <a:extLst>
                <a:ext uri="{FF2B5EF4-FFF2-40B4-BE49-F238E27FC236}">
                  <a16:creationId xmlns:a16="http://schemas.microsoft.com/office/drawing/2014/main" id="{F948165F-A539-A041-BAB6-661FAA34F5A1}"/>
                </a:ext>
              </a:extLst>
            </p:cNvPr>
            <p:cNvSpPr/>
            <p:nvPr/>
          </p:nvSpPr>
          <p:spPr>
            <a:xfrm>
              <a:off x="7855995" y="2866490"/>
              <a:ext cx="3567448" cy="2125014"/>
            </a:xfrm>
            <a:prstGeom prst="rect">
              <a:avLst/>
            </a:prstGeom>
            <a:solidFill>
              <a:srgbClr val="2E8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DE95DFA-CCA2-E744-9315-3230A782DFAD}"/>
                </a:ext>
              </a:extLst>
            </p:cNvPr>
            <p:cNvSpPr/>
            <p:nvPr/>
          </p:nvSpPr>
          <p:spPr>
            <a:xfrm>
              <a:off x="7855996" y="2866490"/>
              <a:ext cx="1822960" cy="2125014"/>
            </a:xfrm>
            <a:prstGeom prst="rect">
              <a:avLst/>
            </a:prstGeom>
            <a:solidFill>
              <a:srgbClr val="E7E6E6">
                <a:alpha val="37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658A00B-758A-B748-A64C-D9A807AF8174}"/>
                </a:ext>
              </a:extLst>
            </p:cNvPr>
            <p:cNvSpPr/>
            <p:nvPr/>
          </p:nvSpPr>
          <p:spPr>
            <a:xfrm>
              <a:off x="9280849" y="3408784"/>
              <a:ext cx="789992" cy="76511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C6E65B5-866A-EC45-8CEC-BE82675DCB7E}"/>
                </a:ext>
              </a:extLst>
            </p:cNvPr>
            <p:cNvSpPr/>
            <p:nvPr/>
          </p:nvSpPr>
          <p:spPr>
            <a:xfrm>
              <a:off x="9548327" y="3974841"/>
              <a:ext cx="261257" cy="640702"/>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65BC214-09D2-854C-BC8E-43B3500E57E9}"/>
                </a:ext>
              </a:extLst>
            </p:cNvPr>
            <p:cNvSpPr/>
            <p:nvPr/>
          </p:nvSpPr>
          <p:spPr>
            <a:xfrm>
              <a:off x="8767476"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12519D1-26AC-4140-8944-00E45A3384F1}"/>
                </a:ext>
              </a:extLst>
            </p:cNvPr>
            <p:cNvSpPr/>
            <p:nvPr/>
          </p:nvSpPr>
          <p:spPr>
            <a:xfrm rot="16200000">
              <a:off x="9502960" y="1136386"/>
              <a:ext cx="354015" cy="182498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4646447-8E1E-984B-B6E8-F897BB32BEB7}"/>
                </a:ext>
              </a:extLst>
            </p:cNvPr>
            <p:cNvSpPr/>
            <p:nvPr/>
          </p:nvSpPr>
          <p:spPr>
            <a:xfrm>
              <a:off x="10248869"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9CB31B87-6704-3845-A5B4-EE8313BAB95B}"/>
              </a:ext>
            </a:extLst>
          </p:cNvPr>
          <p:cNvGrpSpPr/>
          <p:nvPr/>
        </p:nvGrpSpPr>
        <p:grpSpPr>
          <a:xfrm>
            <a:off x="4740295" y="3360054"/>
            <a:ext cx="4052960" cy="2595136"/>
            <a:chOff x="6015498" y="3151126"/>
            <a:chExt cx="2997873" cy="2125014"/>
          </a:xfrm>
        </p:grpSpPr>
        <p:sp>
          <p:nvSpPr>
            <p:cNvPr id="7" name="Rectangle 6">
              <a:extLst>
                <a:ext uri="{FF2B5EF4-FFF2-40B4-BE49-F238E27FC236}">
                  <a16:creationId xmlns:a16="http://schemas.microsoft.com/office/drawing/2014/main" id="{67539B7E-EE08-B848-999F-23A13E7AD362}"/>
                </a:ext>
              </a:extLst>
            </p:cNvPr>
            <p:cNvSpPr/>
            <p:nvPr/>
          </p:nvSpPr>
          <p:spPr>
            <a:xfrm>
              <a:off x="6015499" y="3151126"/>
              <a:ext cx="2997872" cy="2125014"/>
            </a:xfrm>
            <a:prstGeom prst="rect">
              <a:avLst/>
            </a:prstGeom>
            <a:solidFill>
              <a:schemeClr val="bg1">
                <a:lumMod val="9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3B6C855-DA44-6840-A0E4-0EBD881B4E66}"/>
                </a:ext>
              </a:extLst>
            </p:cNvPr>
            <p:cNvCxnSpPr>
              <a:cxnSpLocks/>
            </p:cNvCxnSpPr>
            <p:nvPr/>
          </p:nvCxnSpPr>
          <p:spPr>
            <a:xfrm>
              <a:off x="6761408" y="3151126"/>
              <a:ext cx="0" cy="2125014"/>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AF0EC25-1A30-9B48-BE3D-412B9D284154}"/>
                </a:ext>
              </a:extLst>
            </p:cNvPr>
            <p:cNvCxnSpPr>
              <a:cxnSpLocks/>
            </p:cNvCxnSpPr>
            <p:nvPr/>
          </p:nvCxnSpPr>
          <p:spPr>
            <a:xfrm>
              <a:off x="7493357" y="3151126"/>
              <a:ext cx="0" cy="2125014"/>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97B2418-63A9-0747-8395-B32C45642712}"/>
                </a:ext>
              </a:extLst>
            </p:cNvPr>
            <p:cNvCxnSpPr>
              <a:cxnSpLocks/>
            </p:cNvCxnSpPr>
            <p:nvPr/>
          </p:nvCxnSpPr>
          <p:spPr>
            <a:xfrm>
              <a:off x="8251196" y="3151126"/>
              <a:ext cx="0" cy="2125014"/>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4791DA-DF3F-8747-9BFA-1FB9CCA02C4B}"/>
                </a:ext>
              </a:extLst>
            </p:cNvPr>
            <p:cNvCxnSpPr>
              <a:cxnSpLocks/>
            </p:cNvCxnSpPr>
            <p:nvPr/>
          </p:nvCxnSpPr>
          <p:spPr>
            <a:xfrm>
              <a:off x="6015498" y="3601616"/>
              <a:ext cx="2997873"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80CC246-7E65-4B4A-8965-E0EA62468CCF}"/>
                </a:ext>
              </a:extLst>
            </p:cNvPr>
            <p:cNvSpPr/>
            <p:nvPr/>
          </p:nvSpPr>
          <p:spPr>
            <a:xfrm>
              <a:off x="6240015" y="3191705"/>
              <a:ext cx="311304" cy="369332"/>
            </a:xfrm>
            <a:prstGeom prst="rect">
              <a:avLst/>
            </a:prstGeom>
          </p:spPr>
          <p:txBody>
            <a:bodyPr wrap="none">
              <a:spAutoFit/>
            </a:bodyPr>
            <a:lstStyle/>
            <a:p>
              <a:r>
                <a:rPr lang="en-US" b="1" dirty="0">
                  <a:solidFill>
                    <a:srgbClr val="17A589"/>
                  </a:solidFill>
                  <a:latin typeface="Lora" pitchFamily="2" charset="77"/>
                </a:rPr>
                <a:t>x</a:t>
              </a:r>
              <a:endParaRPr lang="en-US" dirty="0"/>
            </a:p>
          </p:txBody>
        </p:sp>
        <p:sp>
          <p:nvSpPr>
            <p:cNvPr id="20" name="Rectangle 19">
              <a:extLst>
                <a:ext uri="{FF2B5EF4-FFF2-40B4-BE49-F238E27FC236}">
                  <a16:creationId xmlns:a16="http://schemas.microsoft.com/office/drawing/2014/main" id="{30645802-874C-5649-9FC5-FBCC5AB38111}"/>
                </a:ext>
              </a:extLst>
            </p:cNvPr>
            <p:cNvSpPr/>
            <p:nvPr/>
          </p:nvSpPr>
          <p:spPr>
            <a:xfrm>
              <a:off x="6962032" y="3191705"/>
              <a:ext cx="311304" cy="369332"/>
            </a:xfrm>
            <a:prstGeom prst="rect">
              <a:avLst/>
            </a:prstGeom>
          </p:spPr>
          <p:txBody>
            <a:bodyPr wrap="none">
              <a:spAutoFit/>
            </a:bodyPr>
            <a:lstStyle/>
            <a:p>
              <a:r>
                <a:rPr lang="en-US" b="1" dirty="0">
                  <a:solidFill>
                    <a:srgbClr val="17A589"/>
                  </a:solidFill>
                  <a:latin typeface="Lora" pitchFamily="2" charset="77"/>
                </a:rPr>
                <a:t>y</a:t>
              </a:r>
              <a:endParaRPr lang="en-US" dirty="0"/>
            </a:p>
          </p:txBody>
        </p:sp>
        <p:sp>
          <p:nvSpPr>
            <p:cNvPr id="21" name="Rectangle 20">
              <a:extLst>
                <a:ext uri="{FF2B5EF4-FFF2-40B4-BE49-F238E27FC236}">
                  <a16:creationId xmlns:a16="http://schemas.microsoft.com/office/drawing/2014/main" id="{D139D2B9-E63F-6844-9DFE-FFB5356F33DC}"/>
                </a:ext>
              </a:extLst>
            </p:cNvPr>
            <p:cNvSpPr/>
            <p:nvPr/>
          </p:nvSpPr>
          <p:spPr>
            <a:xfrm>
              <a:off x="7719870" y="3193035"/>
              <a:ext cx="311304" cy="369332"/>
            </a:xfrm>
            <a:prstGeom prst="rect">
              <a:avLst/>
            </a:prstGeom>
          </p:spPr>
          <p:txBody>
            <a:bodyPr wrap="none">
              <a:spAutoFit/>
            </a:bodyPr>
            <a:lstStyle/>
            <a:p>
              <a:r>
                <a:rPr lang="en-US" b="1" dirty="0">
                  <a:solidFill>
                    <a:srgbClr val="17A589"/>
                  </a:solidFill>
                  <a:latin typeface="Lora" pitchFamily="2" charset="77"/>
                </a:rPr>
                <a:t>z</a:t>
              </a:r>
              <a:endParaRPr lang="en-US" dirty="0"/>
            </a:p>
          </p:txBody>
        </p:sp>
        <p:sp>
          <p:nvSpPr>
            <p:cNvPr id="22" name="Rectangle 21">
              <a:extLst>
                <a:ext uri="{FF2B5EF4-FFF2-40B4-BE49-F238E27FC236}">
                  <a16:creationId xmlns:a16="http://schemas.microsoft.com/office/drawing/2014/main" id="{4240073B-520F-A043-8002-8DF0527743D0}"/>
                </a:ext>
              </a:extLst>
            </p:cNvPr>
            <p:cNvSpPr/>
            <p:nvPr/>
          </p:nvSpPr>
          <p:spPr>
            <a:xfrm>
              <a:off x="8476509" y="3191705"/>
              <a:ext cx="348172" cy="369332"/>
            </a:xfrm>
            <a:prstGeom prst="rect">
              <a:avLst/>
            </a:prstGeom>
          </p:spPr>
          <p:txBody>
            <a:bodyPr wrap="none">
              <a:spAutoFit/>
            </a:bodyPr>
            <a:lstStyle/>
            <a:p>
              <a:r>
                <a:rPr lang="en-US" b="1" dirty="0">
                  <a:solidFill>
                    <a:srgbClr val="17A589"/>
                  </a:solidFill>
                  <a:latin typeface="Lora" pitchFamily="2" charset="77"/>
                </a:rPr>
                <a:t>...</a:t>
              </a:r>
              <a:endParaRPr lang="en-US" dirty="0"/>
            </a:p>
          </p:txBody>
        </p:sp>
      </p:grpSp>
      <p:sp>
        <p:nvSpPr>
          <p:cNvPr id="35" name="Slide Number Placeholder 34">
            <a:extLst>
              <a:ext uri="{FF2B5EF4-FFF2-40B4-BE49-F238E27FC236}">
                <a16:creationId xmlns:a16="http://schemas.microsoft.com/office/drawing/2014/main" id="{566244BB-0541-3645-816D-4A4FFF5BCB33}"/>
              </a:ext>
            </a:extLst>
          </p:cNvPr>
          <p:cNvSpPr>
            <a:spLocks noGrp="1"/>
          </p:cNvSpPr>
          <p:nvPr>
            <p:ph type="sldNum" sz="quarter" idx="12"/>
          </p:nvPr>
        </p:nvSpPr>
        <p:spPr/>
        <p:txBody>
          <a:bodyPr/>
          <a:lstStyle/>
          <a:p>
            <a:fld id="{9E8CC8BB-6F44-5945-B70E-3CC15F1413C0}" type="slidenum">
              <a:rPr lang="en-US" smtClean="0"/>
              <a:t>1</a:t>
            </a:fld>
            <a:endParaRPr lang="en-US" dirty="0"/>
          </a:p>
        </p:txBody>
      </p:sp>
    </p:spTree>
    <p:extLst>
      <p:ext uri="{BB962C8B-B14F-4D97-AF65-F5344CB8AC3E}">
        <p14:creationId xmlns:p14="http://schemas.microsoft.com/office/powerpoint/2010/main" val="1312350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1">
            <a:extLst>
              <a:ext uri="{FF2B5EF4-FFF2-40B4-BE49-F238E27FC236}">
                <a16:creationId xmlns:a16="http://schemas.microsoft.com/office/drawing/2014/main" id="{A37F0841-ADA2-6B47-B215-BCD7160930D7}"/>
              </a:ext>
            </a:extLst>
          </p:cNvPr>
          <p:cNvSpPr txBox="1">
            <a:spLocks noGrp="1"/>
          </p:cNvSpPr>
          <p:nvPr>
            <p:ph type="ctrTitle"/>
          </p:nvPr>
        </p:nvSpPr>
        <p:spPr>
          <a:xfrm>
            <a:off x="739776" y="369870"/>
            <a:ext cx="10674812" cy="924674"/>
          </a:xfrm>
          <a:prstGeom prst="rect">
            <a:avLst/>
          </a:prstGeom>
          <a:noFill/>
          <a:ln>
            <a:noFill/>
          </a:ln>
        </p:spPr>
        <p:txBody>
          <a:bodyPr spcFirstLastPara="1" wrap="square" lIns="91425" tIns="91425" rIns="91425" bIns="91425" anchor="ctr" anchorCtr="0">
            <a:noAutofit/>
          </a:bodyPr>
          <a:lstStyle/>
          <a:p>
            <a:pPr lvl="0" algn="l">
              <a:spcBef>
                <a:spcPts val="0"/>
              </a:spcBef>
            </a:pPr>
            <a:r>
              <a:rPr lang="en-US" sz="5400" b="1" dirty="0">
                <a:solidFill>
                  <a:srgbClr val="CD5C5C"/>
                </a:solidFill>
                <a:latin typeface="Lora" pitchFamily="2" charset="77"/>
              </a:rPr>
              <a:t>REDCap Vocabulary</a:t>
            </a:r>
            <a:endParaRPr sz="5400" b="1" dirty="0">
              <a:solidFill>
                <a:srgbClr val="BFC9CA"/>
              </a:solidFill>
              <a:latin typeface="Lora" pitchFamily="2" charset="77"/>
            </a:endParaRPr>
          </a:p>
        </p:txBody>
      </p:sp>
      <p:sp>
        <p:nvSpPr>
          <p:cNvPr id="3" name="Shape 110">
            <a:extLst>
              <a:ext uri="{FF2B5EF4-FFF2-40B4-BE49-F238E27FC236}">
                <a16:creationId xmlns:a16="http://schemas.microsoft.com/office/drawing/2014/main" id="{95E5926D-D879-5A4E-A42B-A00725806E6C}"/>
              </a:ext>
            </a:extLst>
          </p:cNvPr>
          <p:cNvSpPr txBox="1">
            <a:spLocks/>
          </p:cNvSpPr>
          <p:nvPr/>
        </p:nvSpPr>
        <p:spPr>
          <a:xfrm>
            <a:off x="739776" y="1583999"/>
            <a:ext cx="9888713" cy="50155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2pPr>
            <a:lvl3pPr marR="0" lvl="2"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3pPr>
            <a:lvl4pPr marR="0" lvl="3"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4pPr>
            <a:lvl5pPr marR="0" lvl="4"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5pPr>
            <a:lvl6pPr marR="0" lvl="5"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6pPr>
            <a:lvl7pPr marR="0" lvl="6"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7pPr>
            <a:lvl8pPr marR="0" lvl="7"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8pPr>
            <a:lvl9pPr marR="0" lvl="8"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9pPr>
          </a:lstStyle>
          <a:p>
            <a:r>
              <a:rPr lang="en-US" sz="3200" dirty="0">
                <a:solidFill>
                  <a:srgbClr val="2E86C1"/>
                </a:solidFill>
              </a:rPr>
              <a:t>Field = single question</a:t>
            </a:r>
          </a:p>
          <a:p>
            <a:r>
              <a:rPr lang="en-US" sz="3200" dirty="0">
                <a:solidFill>
                  <a:srgbClr val="2E86C1"/>
                </a:solidFill>
              </a:rPr>
              <a:t>Instrument = collection of questions</a:t>
            </a:r>
          </a:p>
          <a:p>
            <a:r>
              <a:rPr lang="en-US" sz="3200" dirty="0">
                <a:solidFill>
                  <a:srgbClr val="2E86C1"/>
                </a:solidFill>
              </a:rPr>
              <a:t>Project = collection of instruments</a:t>
            </a:r>
          </a:p>
          <a:p>
            <a:endParaRPr lang="en-US" sz="3200" dirty="0">
              <a:solidFill>
                <a:srgbClr val="2E86C1"/>
              </a:solidFill>
            </a:endParaRPr>
          </a:p>
          <a:p>
            <a:r>
              <a:rPr lang="en-US" sz="3200" dirty="0">
                <a:solidFill>
                  <a:srgbClr val="17A589"/>
                </a:solidFill>
              </a:rPr>
              <a:t>Data Entry = internal in REDCap with the ability to go back and adjust the data</a:t>
            </a:r>
          </a:p>
          <a:p>
            <a:r>
              <a:rPr lang="en-US" sz="3200" dirty="0">
                <a:solidFill>
                  <a:srgbClr val="CD5C5C"/>
                </a:solidFill>
              </a:rPr>
              <a:t>Survey = is released to be filled out by individuals with the proper link</a:t>
            </a:r>
          </a:p>
        </p:txBody>
      </p:sp>
      <p:grpSp>
        <p:nvGrpSpPr>
          <p:cNvPr id="5" name="Group 4">
            <a:extLst>
              <a:ext uri="{FF2B5EF4-FFF2-40B4-BE49-F238E27FC236}">
                <a16:creationId xmlns:a16="http://schemas.microsoft.com/office/drawing/2014/main" id="{90C0E2D6-7351-AF48-AFAD-679979768084}"/>
              </a:ext>
            </a:extLst>
          </p:cNvPr>
          <p:cNvGrpSpPr/>
          <p:nvPr/>
        </p:nvGrpSpPr>
        <p:grpSpPr>
          <a:xfrm>
            <a:off x="10960611" y="5704510"/>
            <a:ext cx="1041329" cy="944236"/>
            <a:chOff x="7855995" y="1871870"/>
            <a:chExt cx="3567448" cy="3119634"/>
          </a:xfrm>
        </p:grpSpPr>
        <p:sp>
          <p:nvSpPr>
            <p:cNvPr id="6" name="Rectangle 5">
              <a:extLst>
                <a:ext uri="{FF2B5EF4-FFF2-40B4-BE49-F238E27FC236}">
                  <a16:creationId xmlns:a16="http://schemas.microsoft.com/office/drawing/2014/main" id="{8AF42A22-8ECF-1E46-B7FD-99F1B7D32BA5}"/>
                </a:ext>
              </a:extLst>
            </p:cNvPr>
            <p:cNvSpPr/>
            <p:nvPr/>
          </p:nvSpPr>
          <p:spPr>
            <a:xfrm>
              <a:off x="7855995" y="2866490"/>
              <a:ext cx="3567448" cy="2125014"/>
            </a:xfrm>
            <a:prstGeom prst="rect">
              <a:avLst/>
            </a:prstGeom>
            <a:solidFill>
              <a:srgbClr val="2E8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218681-D6F9-D140-AFDB-8580DA0A278B}"/>
                </a:ext>
              </a:extLst>
            </p:cNvPr>
            <p:cNvSpPr/>
            <p:nvPr/>
          </p:nvSpPr>
          <p:spPr>
            <a:xfrm>
              <a:off x="7855996" y="2866490"/>
              <a:ext cx="1822960" cy="2125014"/>
            </a:xfrm>
            <a:prstGeom prst="rect">
              <a:avLst/>
            </a:prstGeom>
            <a:solidFill>
              <a:srgbClr val="E7E6E6">
                <a:alpha val="37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3826A51-83EE-BA4C-BD41-F9B2A24F02BC}"/>
                </a:ext>
              </a:extLst>
            </p:cNvPr>
            <p:cNvSpPr/>
            <p:nvPr/>
          </p:nvSpPr>
          <p:spPr>
            <a:xfrm>
              <a:off x="9280849" y="3408784"/>
              <a:ext cx="789992" cy="76511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ACA81D9-9986-F944-A612-FAB62DA36313}"/>
                </a:ext>
              </a:extLst>
            </p:cNvPr>
            <p:cNvSpPr/>
            <p:nvPr/>
          </p:nvSpPr>
          <p:spPr>
            <a:xfrm>
              <a:off x="9548327" y="3974841"/>
              <a:ext cx="261257" cy="640702"/>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570BA85-8A2A-4742-B608-9AD809B70C53}"/>
                </a:ext>
              </a:extLst>
            </p:cNvPr>
            <p:cNvSpPr/>
            <p:nvPr/>
          </p:nvSpPr>
          <p:spPr>
            <a:xfrm>
              <a:off x="8767476"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7E49B36-0BDF-7945-AA35-1896CAB91D08}"/>
                </a:ext>
              </a:extLst>
            </p:cNvPr>
            <p:cNvSpPr/>
            <p:nvPr/>
          </p:nvSpPr>
          <p:spPr>
            <a:xfrm rot="16200000">
              <a:off x="9502960" y="1136386"/>
              <a:ext cx="354015" cy="182498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912171-9D28-4A4C-B43F-D3B73D15534A}"/>
                </a:ext>
              </a:extLst>
            </p:cNvPr>
            <p:cNvSpPr/>
            <p:nvPr/>
          </p:nvSpPr>
          <p:spPr>
            <a:xfrm>
              <a:off x="10248869"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7B7D8782-61FB-9840-95CA-DEAE307C53E3}"/>
              </a:ext>
            </a:extLst>
          </p:cNvPr>
          <p:cNvSpPr>
            <a:spLocks noGrp="1"/>
          </p:cNvSpPr>
          <p:nvPr>
            <p:ph type="sldNum" sz="quarter" idx="12"/>
          </p:nvPr>
        </p:nvSpPr>
        <p:spPr>
          <a:xfrm>
            <a:off x="8915885" y="6112449"/>
            <a:ext cx="2743200" cy="365125"/>
          </a:xfrm>
        </p:spPr>
        <p:txBody>
          <a:bodyPr/>
          <a:lstStyle/>
          <a:p>
            <a:fld id="{9E8CC8BB-6F44-5945-B70E-3CC15F1413C0}" type="slidenum">
              <a:rPr lang="en-US" smtClean="0"/>
              <a:t>10</a:t>
            </a:fld>
            <a:endParaRPr lang="en-US" dirty="0"/>
          </a:p>
        </p:txBody>
      </p:sp>
    </p:spTree>
    <p:extLst>
      <p:ext uri="{BB962C8B-B14F-4D97-AF65-F5344CB8AC3E}">
        <p14:creationId xmlns:p14="http://schemas.microsoft.com/office/powerpoint/2010/main" val="1509635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1">
            <a:extLst>
              <a:ext uri="{FF2B5EF4-FFF2-40B4-BE49-F238E27FC236}">
                <a16:creationId xmlns:a16="http://schemas.microsoft.com/office/drawing/2014/main" id="{A37F0841-ADA2-6B47-B215-BCD7160930D7}"/>
              </a:ext>
            </a:extLst>
          </p:cNvPr>
          <p:cNvSpPr txBox="1">
            <a:spLocks noGrp="1"/>
          </p:cNvSpPr>
          <p:nvPr>
            <p:ph type="ctrTitle"/>
          </p:nvPr>
        </p:nvSpPr>
        <p:spPr>
          <a:xfrm>
            <a:off x="739776" y="369870"/>
            <a:ext cx="10674812" cy="924674"/>
          </a:xfrm>
          <a:prstGeom prst="rect">
            <a:avLst/>
          </a:prstGeom>
          <a:noFill/>
          <a:ln>
            <a:noFill/>
          </a:ln>
        </p:spPr>
        <p:txBody>
          <a:bodyPr spcFirstLastPara="1" wrap="square" lIns="91425" tIns="91425" rIns="91425" bIns="91425" anchor="ctr" anchorCtr="0">
            <a:noAutofit/>
          </a:bodyPr>
          <a:lstStyle/>
          <a:p>
            <a:pPr lvl="0" algn="l">
              <a:spcBef>
                <a:spcPts val="0"/>
              </a:spcBef>
            </a:pPr>
            <a:r>
              <a:rPr lang="en-US" sz="5400" b="1" dirty="0">
                <a:solidFill>
                  <a:srgbClr val="CD5C5C"/>
                </a:solidFill>
                <a:latin typeface="Lora" pitchFamily="2" charset="77"/>
              </a:rPr>
              <a:t>REDCap</a:t>
            </a:r>
            <a:endParaRPr sz="5400" b="1" dirty="0">
              <a:solidFill>
                <a:srgbClr val="BFC9CA"/>
              </a:solidFill>
              <a:latin typeface="Lora" pitchFamily="2" charset="77"/>
            </a:endParaRPr>
          </a:p>
        </p:txBody>
      </p:sp>
      <p:sp>
        <p:nvSpPr>
          <p:cNvPr id="6" name="Shape 110">
            <a:extLst>
              <a:ext uri="{FF2B5EF4-FFF2-40B4-BE49-F238E27FC236}">
                <a16:creationId xmlns:a16="http://schemas.microsoft.com/office/drawing/2014/main" id="{51E204BE-19E8-C94C-98A6-336AAAC3447B}"/>
              </a:ext>
            </a:extLst>
          </p:cNvPr>
          <p:cNvSpPr txBox="1">
            <a:spLocks/>
          </p:cNvSpPr>
          <p:nvPr/>
        </p:nvSpPr>
        <p:spPr>
          <a:xfrm>
            <a:off x="739775" y="1751639"/>
            <a:ext cx="8383711" cy="6787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2pPr>
            <a:lvl3pPr marR="0" lvl="2"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3pPr>
            <a:lvl4pPr marR="0" lvl="3"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4pPr>
            <a:lvl5pPr marR="0" lvl="4"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5pPr>
            <a:lvl6pPr marR="0" lvl="5"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6pPr>
            <a:lvl7pPr marR="0" lvl="6"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7pPr>
            <a:lvl8pPr marR="0" lvl="7"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8pPr>
            <a:lvl9pPr marR="0" lvl="8"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9pPr>
          </a:lstStyle>
          <a:p>
            <a:r>
              <a:rPr lang="en-US" sz="4000" dirty="0">
                <a:solidFill>
                  <a:srgbClr val="2E86C1"/>
                </a:solidFill>
              </a:rPr>
              <a:t>Need to sign up for an account</a:t>
            </a:r>
            <a:endParaRPr lang="en-US" sz="4000" dirty="0">
              <a:solidFill>
                <a:srgbClr val="2E86C1"/>
              </a:solidFill>
              <a:highlight>
                <a:srgbClr val="FFCD00"/>
              </a:highlight>
            </a:endParaRPr>
          </a:p>
        </p:txBody>
      </p:sp>
      <p:sp>
        <p:nvSpPr>
          <p:cNvPr id="3" name="Rectangle 2">
            <a:extLst>
              <a:ext uri="{FF2B5EF4-FFF2-40B4-BE49-F238E27FC236}">
                <a16:creationId xmlns:a16="http://schemas.microsoft.com/office/drawing/2014/main" id="{23C1F4BE-EF18-6243-9A1F-C00C49FB37CC}"/>
              </a:ext>
            </a:extLst>
          </p:cNvPr>
          <p:cNvSpPr/>
          <p:nvPr/>
        </p:nvSpPr>
        <p:spPr>
          <a:xfrm>
            <a:off x="739777" y="2430363"/>
            <a:ext cx="10362232" cy="461665"/>
          </a:xfrm>
          <a:prstGeom prst="rect">
            <a:avLst/>
          </a:prstGeom>
        </p:spPr>
        <p:txBody>
          <a:bodyPr wrap="square">
            <a:spAutoFit/>
          </a:bodyPr>
          <a:lstStyle/>
          <a:p>
            <a:r>
              <a:rPr lang="en-US" sz="2400" dirty="0">
                <a:solidFill>
                  <a:srgbClr val="FA8072"/>
                </a:solidFill>
                <a:latin typeface="Lora" pitchFamily="2" charset="77"/>
              </a:rPr>
              <a:t>https://</a:t>
            </a:r>
            <a:r>
              <a:rPr lang="en-US" sz="2400" dirty="0" err="1">
                <a:solidFill>
                  <a:srgbClr val="FA8072"/>
                </a:solidFill>
                <a:latin typeface="Lora" pitchFamily="2" charset="77"/>
              </a:rPr>
              <a:t>redcap.cehs.usu.edu</a:t>
            </a:r>
            <a:r>
              <a:rPr lang="en-US" sz="2400" dirty="0">
                <a:solidFill>
                  <a:srgbClr val="FA8072"/>
                </a:solidFill>
                <a:latin typeface="Lora" pitchFamily="2" charset="77"/>
              </a:rPr>
              <a:t>/surveys/</a:t>
            </a:r>
            <a:r>
              <a:rPr lang="en-US" sz="2400" dirty="0" err="1">
                <a:solidFill>
                  <a:srgbClr val="FA8072"/>
                </a:solidFill>
                <a:latin typeface="Lora" pitchFamily="2" charset="77"/>
              </a:rPr>
              <a:t>index.php?s</a:t>
            </a:r>
            <a:r>
              <a:rPr lang="en-US" sz="2400" dirty="0">
                <a:solidFill>
                  <a:srgbClr val="FA8072"/>
                </a:solidFill>
                <a:latin typeface="Lora" pitchFamily="2" charset="77"/>
              </a:rPr>
              <a:t>=MDNHMDKPNM</a:t>
            </a:r>
          </a:p>
        </p:txBody>
      </p:sp>
      <p:sp>
        <p:nvSpPr>
          <p:cNvPr id="9" name="Shape 110">
            <a:extLst>
              <a:ext uri="{FF2B5EF4-FFF2-40B4-BE49-F238E27FC236}">
                <a16:creationId xmlns:a16="http://schemas.microsoft.com/office/drawing/2014/main" id="{1998202C-36AE-EF4A-8B80-307E1297DE40}"/>
              </a:ext>
            </a:extLst>
          </p:cNvPr>
          <p:cNvSpPr txBox="1">
            <a:spLocks/>
          </p:cNvSpPr>
          <p:nvPr/>
        </p:nvSpPr>
        <p:spPr>
          <a:xfrm>
            <a:off x="739773" y="3416933"/>
            <a:ext cx="8383711" cy="6787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2pPr>
            <a:lvl3pPr marR="0" lvl="2"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3pPr>
            <a:lvl4pPr marR="0" lvl="3"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4pPr>
            <a:lvl5pPr marR="0" lvl="4"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5pPr>
            <a:lvl6pPr marR="0" lvl="5"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6pPr>
            <a:lvl7pPr marR="0" lvl="6"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7pPr>
            <a:lvl8pPr marR="0" lvl="7"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8pPr>
            <a:lvl9pPr marR="0" lvl="8"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9pPr>
          </a:lstStyle>
          <a:p>
            <a:r>
              <a:rPr lang="en-US" sz="4000" dirty="0">
                <a:solidFill>
                  <a:srgbClr val="2E86C1"/>
                </a:solidFill>
              </a:rPr>
              <a:t>Sign in</a:t>
            </a:r>
            <a:endParaRPr lang="en-US" sz="4000" dirty="0">
              <a:solidFill>
                <a:srgbClr val="2E86C1"/>
              </a:solidFill>
              <a:highlight>
                <a:srgbClr val="FFCD00"/>
              </a:highlight>
            </a:endParaRPr>
          </a:p>
        </p:txBody>
      </p:sp>
      <p:sp>
        <p:nvSpPr>
          <p:cNvPr id="10" name="Rectangle 9">
            <a:extLst>
              <a:ext uri="{FF2B5EF4-FFF2-40B4-BE49-F238E27FC236}">
                <a16:creationId xmlns:a16="http://schemas.microsoft.com/office/drawing/2014/main" id="{21AD5ACE-7793-8A44-9E76-9DF5BBC75384}"/>
              </a:ext>
            </a:extLst>
          </p:cNvPr>
          <p:cNvSpPr/>
          <p:nvPr/>
        </p:nvSpPr>
        <p:spPr>
          <a:xfrm>
            <a:off x="739775" y="4095657"/>
            <a:ext cx="8383709" cy="461665"/>
          </a:xfrm>
          <a:prstGeom prst="rect">
            <a:avLst/>
          </a:prstGeom>
        </p:spPr>
        <p:txBody>
          <a:bodyPr wrap="square">
            <a:spAutoFit/>
          </a:bodyPr>
          <a:lstStyle/>
          <a:p>
            <a:r>
              <a:rPr lang="en-US" sz="2400" dirty="0">
                <a:solidFill>
                  <a:srgbClr val="FA8072"/>
                </a:solidFill>
                <a:latin typeface="Lora" pitchFamily="2" charset="77"/>
              </a:rPr>
              <a:t>https://</a:t>
            </a:r>
            <a:r>
              <a:rPr lang="en-US" sz="2400" dirty="0" err="1">
                <a:solidFill>
                  <a:srgbClr val="FA8072"/>
                </a:solidFill>
                <a:latin typeface="Lora" pitchFamily="2" charset="77"/>
              </a:rPr>
              <a:t>redcap.cehs.usu.edu</a:t>
            </a:r>
            <a:endParaRPr lang="en-US" sz="2400" dirty="0">
              <a:solidFill>
                <a:srgbClr val="FA8072"/>
              </a:solidFill>
              <a:latin typeface="Lora" pitchFamily="2" charset="77"/>
            </a:endParaRPr>
          </a:p>
        </p:txBody>
      </p:sp>
      <p:grpSp>
        <p:nvGrpSpPr>
          <p:cNvPr id="11" name="Group 10">
            <a:extLst>
              <a:ext uri="{FF2B5EF4-FFF2-40B4-BE49-F238E27FC236}">
                <a16:creationId xmlns:a16="http://schemas.microsoft.com/office/drawing/2014/main" id="{A55F0939-5701-D245-A093-54766CCC20DD}"/>
              </a:ext>
            </a:extLst>
          </p:cNvPr>
          <p:cNvGrpSpPr/>
          <p:nvPr/>
        </p:nvGrpSpPr>
        <p:grpSpPr>
          <a:xfrm>
            <a:off x="10960611" y="5704510"/>
            <a:ext cx="1041329" cy="944236"/>
            <a:chOff x="7855995" y="1871870"/>
            <a:chExt cx="3567448" cy="3119634"/>
          </a:xfrm>
        </p:grpSpPr>
        <p:sp>
          <p:nvSpPr>
            <p:cNvPr id="12" name="Rectangle 11">
              <a:extLst>
                <a:ext uri="{FF2B5EF4-FFF2-40B4-BE49-F238E27FC236}">
                  <a16:creationId xmlns:a16="http://schemas.microsoft.com/office/drawing/2014/main" id="{09F9D657-75E5-D840-AB07-C8599FA32F1B}"/>
                </a:ext>
              </a:extLst>
            </p:cNvPr>
            <p:cNvSpPr/>
            <p:nvPr/>
          </p:nvSpPr>
          <p:spPr>
            <a:xfrm>
              <a:off x="7855995" y="2866490"/>
              <a:ext cx="3567448" cy="2125014"/>
            </a:xfrm>
            <a:prstGeom prst="rect">
              <a:avLst/>
            </a:prstGeom>
            <a:solidFill>
              <a:srgbClr val="2E8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4E850B7-F0C8-DE4F-9938-33D0010DF46B}"/>
                </a:ext>
              </a:extLst>
            </p:cNvPr>
            <p:cNvSpPr/>
            <p:nvPr/>
          </p:nvSpPr>
          <p:spPr>
            <a:xfrm>
              <a:off x="7855996" y="2866490"/>
              <a:ext cx="1822960" cy="2125014"/>
            </a:xfrm>
            <a:prstGeom prst="rect">
              <a:avLst/>
            </a:prstGeom>
            <a:solidFill>
              <a:srgbClr val="E7E6E6">
                <a:alpha val="37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BD0369E-6A03-F74A-93CC-DBDE43B506FB}"/>
                </a:ext>
              </a:extLst>
            </p:cNvPr>
            <p:cNvSpPr/>
            <p:nvPr/>
          </p:nvSpPr>
          <p:spPr>
            <a:xfrm>
              <a:off x="9280849" y="3408784"/>
              <a:ext cx="789992" cy="76511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7E34C46-A5D9-5F4A-9997-A8242C2F8173}"/>
                </a:ext>
              </a:extLst>
            </p:cNvPr>
            <p:cNvSpPr/>
            <p:nvPr/>
          </p:nvSpPr>
          <p:spPr>
            <a:xfrm>
              <a:off x="9548327" y="3974841"/>
              <a:ext cx="261257" cy="640702"/>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C84377C-0034-AF44-9A58-C9328C467300}"/>
                </a:ext>
              </a:extLst>
            </p:cNvPr>
            <p:cNvSpPr/>
            <p:nvPr/>
          </p:nvSpPr>
          <p:spPr>
            <a:xfrm>
              <a:off x="8767476"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5E68CD9-F920-2043-8C32-2A62C7A806FF}"/>
                </a:ext>
              </a:extLst>
            </p:cNvPr>
            <p:cNvSpPr/>
            <p:nvPr/>
          </p:nvSpPr>
          <p:spPr>
            <a:xfrm rot="16200000">
              <a:off x="9502960" y="1136386"/>
              <a:ext cx="354015" cy="182498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CE99678-0268-CA46-8F3D-401FC09B7B51}"/>
                </a:ext>
              </a:extLst>
            </p:cNvPr>
            <p:cNvSpPr/>
            <p:nvPr/>
          </p:nvSpPr>
          <p:spPr>
            <a:xfrm>
              <a:off x="10248869"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Slide Number Placeholder 6">
            <a:extLst>
              <a:ext uri="{FF2B5EF4-FFF2-40B4-BE49-F238E27FC236}">
                <a16:creationId xmlns:a16="http://schemas.microsoft.com/office/drawing/2014/main" id="{82D582FA-6269-0349-8927-D358794E018F}"/>
              </a:ext>
            </a:extLst>
          </p:cNvPr>
          <p:cNvSpPr>
            <a:spLocks noGrp="1"/>
          </p:cNvSpPr>
          <p:nvPr>
            <p:ph type="sldNum" sz="quarter" idx="12"/>
          </p:nvPr>
        </p:nvSpPr>
        <p:spPr>
          <a:xfrm>
            <a:off x="8915885" y="6102923"/>
            <a:ext cx="2743200" cy="365125"/>
          </a:xfrm>
        </p:spPr>
        <p:txBody>
          <a:bodyPr/>
          <a:lstStyle/>
          <a:p>
            <a:fld id="{9E8CC8BB-6F44-5945-B70E-3CC15F1413C0}" type="slidenum">
              <a:rPr lang="en-US" smtClean="0"/>
              <a:t>11</a:t>
            </a:fld>
            <a:endParaRPr lang="en-US" dirty="0"/>
          </a:p>
        </p:txBody>
      </p:sp>
    </p:spTree>
    <p:extLst>
      <p:ext uri="{BB962C8B-B14F-4D97-AF65-F5344CB8AC3E}">
        <p14:creationId xmlns:p14="http://schemas.microsoft.com/office/powerpoint/2010/main" val="4140287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1">
            <a:extLst>
              <a:ext uri="{FF2B5EF4-FFF2-40B4-BE49-F238E27FC236}">
                <a16:creationId xmlns:a16="http://schemas.microsoft.com/office/drawing/2014/main" id="{A37F0841-ADA2-6B47-B215-BCD7160930D7}"/>
              </a:ext>
            </a:extLst>
          </p:cNvPr>
          <p:cNvSpPr txBox="1">
            <a:spLocks noGrp="1"/>
          </p:cNvSpPr>
          <p:nvPr>
            <p:ph type="ctrTitle"/>
          </p:nvPr>
        </p:nvSpPr>
        <p:spPr>
          <a:xfrm>
            <a:off x="739776" y="369870"/>
            <a:ext cx="10674812" cy="924674"/>
          </a:xfrm>
          <a:prstGeom prst="rect">
            <a:avLst/>
          </a:prstGeom>
          <a:noFill/>
          <a:ln>
            <a:noFill/>
          </a:ln>
        </p:spPr>
        <p:txBody>
          <a:bodyPr spcFirstLastPara="1" wrap="square" lIns="91425" tIns="91425" rIns="91425" bIns="91425" anchor="ctr" anchorCtr="0">
            <a:noAutofit/>
          </a:bodyPr>
          <a:lstStyle/>
          <a:p>
            <a:pPr lvl="0" algn="l">
              <a:spcBef>
                <a:spcPts val="0"/>
              </a:spcBef>
            </a:pPr>
            <a:r>
              <a:rPr lang="en-US" sz="5400" b="1" dirty="0">
                <a:solidFill>
                  <a:srgbClr val="CD5C5C"/>
                </a:solidFill>
                <a:latin typeface="Lora" pitchFamily="2" charset="77"/>
              </a:rPr>
              <a:t>REDCap</a:t>
            </a:r>
            <a:endParaRPr sz="5400" b="1" dirty="0">
              <a:solidFill>
                <a:srgbClr val="BFC9CA"/>
              </a:solidFill>
              <a:latin typeface="Lora" pitchFamily="2" charset="77"/>
            </a:endParaRPr>
          </a:p>
        </p:txBody>
      </p:sp>
      <p:sp>
        <p:nvSpPr>
          <p:cNvPr id="3" name="Shape 110">
            <a:extLst>
              <a:ext uri="{FF2B5EF4-FFF2-40B4-BE49-F238E27FC236}">
                <a16:creationId xmlns:a16="http://schemas.microsoft.com/office/drawing/2014/main" id="{95E5926D-D879-5A4E-A42B-A00725806E6C}"/>
              </a:ext>
            </a:extLst>
          </p:cNvPr>
          <p:cNvSpPr txBox="1">
            <a:spLocks/>
          </p:cNvSpPr>
          <p:nvPr/>
        </p:nvSpPr>
        <p:spPr>
          <a:xfrm>
            <a:off x="739776" y="1584000"/>
            <a:ext cx="8383711" cy="6787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2pPr>
            <a:lvl3pPr marR="0" lvl="2"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3pPr>
            <a:lvl4pPr marR="0" lvl="3"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4pPr>
            <a:lvl5pPr marR="0" lvl="4"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5pPr>
            <a:lvl6pPr marR="0" lvl="5"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6pPr>
            <a:lvl7pPr marR="0" lvl="6"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7pPr>
            <a:lvl8pPr marR="0" lvl="7"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8pPr>
            <a:lvl9pPr marR="0" lvl="8"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9pPr>
          </a:lstStyle>
          <a:p>
            <a:r>
              <a:rPr lang="en-US" sz="4000" dirty="0">
                <a:solidFill>
                  <a:srgbClr val="2E86C1"/>
                </a:solidFill>
              </a:rPr>
              <a:t>Need to sign up for an account</a:t>
            </a:r>
            <a:endParaRPr lang="en-US" sz="4000" dirty="0">
              <a:solidFill>
                <a:srgbClr val="2E86C1"/>
              </a:solidFill>
              <a:highlight>
                <a:srgbClr val="FFCD00"/>
              </a:highlight>
            </a:endParaRPr>
          </a:p>
        </p:txBody>
      </p:sp>
      <p:pic>
        <p:nvPicPr>
          <p:cNvPr id="5" name="Picture 4">
            <a:extLst>
              <a:ext uri="{FF2B5EF4-FFF2-40B4-BE49-F238E27FC236}">
                <a16:creationId xmlns:a16="http://schemas.microsoft.com/office/drawing/2014/main" id="{12829D44-B03C-7346-8700-EECB96754A08}"/>
              </a:ext>
            </a:extLst>
          </p:cNvPr>
          <p:cNvPicPr>
            <a:picLocks noChangeAspect="1"/>
          </p:cNvPicPr>
          <p:nvPr/>
        </p:nvPicPr>
        <p:blipFill rotWithShape="1">
          <a:blip r:embed="rId3">
            <a:extLst>
              <a:ext uri="{28A0092B-C50C-407E-A947-70E740481C1C}">
                <a14:useLocalDpi xmlns:a14="http://schemas.microsoft.com/office/drawing/2010/main" val="0"/>
              </a:ext>
            </a:extLst>
          </a:blip>
          <a:srcRect l="93" t="9458" r="4864" b="6665"/>
          <a:stretch/>
        </p:blipFill>
        <p:spPr>
          <a:xfrm>
            <a:off x="438382" y="268355"/>
            <a:ext cx="11277600" cy="6168887"/>
          </a:xfrm>
          <a:prstGeom prst="rect">
            <a:avLst/>
          </a:prstGeom>
        </p:spPr>
      </p:pic>
      <p:grpSp>
        <p:nvGrpSpPr>
          <p:cNvPr id="6" name="Group 5">
            <a:extLst>
              <a:ext uri="{FF2B5EF4-FFF2-40B4-BE49-F238E27FC236}">
                <a16:creationId xmlns:a16="http://schemas.microsoft.com/office/drawing/2014/main" id="{A3FCDE55-2A11-E248-9CD9-C28261003075}"/>
              </a:ext>
            </a:extLst>
          </p:cNvPr>
          <p:cNvGrpSpPr/>
          <p:nvPr/>
        </p:nvGrpSpPr>
        <p:grpSpPr>
          <a:xfrm>
            <a:off x="10960611" y="5704510"/>
            <a:ext cx="1041329" cy="944236"/>
            <a:chOff x="7855995" y="1871870"/>
            <a:chExt cx="3567448" cy="3119634"/>
          </a:xfrm>
        </p:grpSpPr>
        <p:sp>
          <p:nvSpPr>
            <p:cNvPr id="7" name="Rectangle 6">
              <a:extLst>
                <a:ext uri="{FF2B5EF4-FFF2-40B4-BE49-F238E27FC236}">
                  <a16:creationId xmlns:a16="http://schemas.microsoft.com/office/drawing/2014/main" id="{D3C064FF-6B9A-4C40-A683-B9A31BD6CBA7}"/>
                </a:ext>
              </a:extLst>
            </p:cNvPr>
            <p:cNvSpPr/>
            <p:nvPr/>
          </p:nvSpPr>
          <p:spPr>
            <a:xfrm>
              <a:off x="7855995" y="2866490"/>
              <a:ext cx="3567448" cy="2125014"/>
            </a:xfrm>
            <a:prstGeom prst="rect">
              <a:avLst/>
            </a:prstGeom>
            <a:solidFill>
              <a:srgbClr val="2E8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4743118-8691-1342-96A9-E153965EFFF3}"/>
                </a:ext>
              </a:extLst>
            </p:cNvPr>
            <p:cNvSpPr/>
            <p:nvPr/>
          </p:nvSpPr>
          <p:spPr>
            <a:xfrm>
              <a:off x="7855996" y="2866490"/>
              <a:ext cx="1822960" cy="2125014"/>
            </a:xfrm>
            <a:prstGeom prst="rect">
              <a:avLst/>
            </a:prstGeom>
            <a:solidFill>
              <a:srgbClr val="E7E6E6">
                <a:alpha val="37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B88AFD9-D86B-3C4E-8F4C-1305EDFE6EF3}"/>
                </a:ext>
              </a:extLst>
            </p:cNvPr>
            <p:cNvSpPr/>
            <p:nvPr/>
          </p:nvSpPr>
          <p:spPr>
            <a:xfrm>
              <a:off x="9280849" y="3408784"/>
              <a:ext cx="789992" cy="76511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E84295F-2BA1-CB40-85B3-4CEBBB64B756}"/>
                </a:ext>
              </a:extLst>
            </p:cNvPr>
            <p:cNvSpPr/>
            <p:nvPr/>
          </p:nvSpPr>
          <p:spPr>
            <a:xfrm>
              <a:off x="9548327" y="3974841"/>
              <a:ext cx="261257" cy="640702"/>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884C8A7-6E9B-DC44-918E-D04FAD97BB22}"/>
                </a:ext>
              </a:extLst>
            </p:cNvPr>
            <p:cNvSpPr/>
            <p:nvPr/>
          </p:nvSpPr>
          <p:spPr>
            <a:xfrm>
              <a:off x="8767476"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981F389-B71C-4547-9995-26D3C4959399}"/>
                </a:ext>
              </a:extLst>
            </p:cNvPr>
            <p:cNvSpPr/>
            <p:nvPr/>
          </p:nvSpPr>
          <p:spPr>
            <a:xfrm rot="16200000">
              <a:off x="9502960" y="1136386"/>
              <a:ext cx="354015" cy="182498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C8750D-BAB0-4D46-B641-3C26EEB9D771}"/>
                </a:ext>
              </a:extLst>
            </p:cNvPr>
            <p:cNvSpPr/>
            <p:nvPr/>
          </p:nvSpPr>
          <p:spPr>
            <a:xfrm>
              <a:off x="10248869"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931E477C-452A-014D-89A8-18F086BFA055}"/>
              </a:ext>
            </a:extLst>
          </p:cNvPr>
          <p:cNvSpPr>
            <a:spLocks noGrp="1"/>
          </p:cNvSpPr>
          <p:nvPr>
            <p:ph type="sldNum" sz="quarter" idx="12"/>
          </p:nvPr>
        </p:nvSpPr>
        <p:spPr>
          <a:xfrm>
            <a:off x="8915885" y="6102923"/>
            <a:ext cx="2743200" cy="365125"/>
          </a:xfrm>
        </p:spPr>
        <p:txBody>
          <a:bodyPr/>
          <a:lstStyle/>
          <a:p>
            <a:fld id="{9E8CC8BB-6F44-5945-B70E-3CC15F1413C0}" type="slidenum">
              <a:rPr lang="en-US" smtClean="0"/>
              <a:t>12</a:t>
            </a:fld>
            <a:endParaRPr lang="en-US" dirty="0"/>
          </a:p>
        </p:txBody>
      </p:sp>
    </p:spTree>
    <p:extLst>
      <p:ext uri="{BB962C8B-B14F-4D97-AF65-F5344CB8AC3E}">
        <p14:creationId xmlns:p14="http://schemas.microsoft.com/office/powerpoint/2010/main" val="4207205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1">
            <a:extLst>
              <a:ext uri="{FF2B5EF4-FFF2-40B4-BE49-F238E27FC236}">
                <a16:creationId xmlns:a16="http://schemas.microsoft.com/office/drawing/2014/main" id="{A37F0841-ADA2-6B47-B215-BCD7160930D7}"/>
              </a:ext>
            </a:extLst>
          </p:cNvPr>
          <p:cNvSpPr txBox="1">
            <a:spLocks noGrp="1"/>
          </p:cNvSpPr>
          <p:nvPr>
            <p:ph type="ctrTitle"/>
          </p:nvPr>
        </p:nvSpPr>
        <p:spPr>
          <a:xfrm>
            <a:off x="739776" y="369870"/>
            <a:ext cx="10674812" cy="924674"/>
          </a:xfrm>
          <a:prstGeom prst="rect">
            <a:avLst/>
          </a:prstGeom>
          <a:noFill/>
          <a:ln>
            <a:noFill/>
          </a:ln>
        </p:spPr>
        <p:txBody>
          <a:bodyPr spcFirstLastPara="1" wrap="square" lIns="91425" tIns="91425" rIns="91425" bIns="91425" anchor="ctr" anchorCtr="0">
            <a:noAutofit/>
          </a:bodyPr>
          <a:lstStyle/>
          <a:p>
            <a:pPr lvl="0" algn="l">
              <a:spcBef>
                <a:spcPts val="0"/>
              </a:spcBef>
            </a:pPr>
            <a:r>
              <a:rPr lang="en-US" sz="5400" b="1" dirty="0">
                <a:solidFill>
                  <a:srgbClr val="CD5C5C"/>
                </a:solidFill>
                <a:latin typeface="Lora" pitchFamily="2" charset="77"/>
              </a:rPr>
              <a:t>REDCap</a:t>
            </a:r>
            <a:endParaRPr sz="5400" b="1" dirty="0">
              <a:solidFill>
                <a:srgbClr val="BFC9CA"/>
              </a:solidFill>
              <a:latin typeface="Lora" pitchFamily="2" charset="77"/>
            </a:endParaRPr>
          </a:p>
        </p:txBody>
      </p:sp>
      <p:sp>
        <p:nvSpPr>
          <p:cNvPr id="3" name="Shape 110">
            <a:extLst>
              <a:ext uri="{FF2B5EF4-FFF2-40B4-BE49-F238E27FC236}">
                <a16:creationId xmlns:a16="http://schemas.microsoft.com/office/drawing/2014/main" id="{95E5926D-D879-5A4E-A42B-A00725806E6C}"/>
              </a:ext>
            </a:extLst>
          </p:cNvPr>
          <p:cNvSpPr txBox="1">
            <a:spLocks/>
          </p:cNvSpPr>
          <p:nvPr/>
        </p:nvSpPr>
        <p:spPr>
          <a:xfrm>
            <a:off x="739776" y="1584000"/>
            <a:ext cx="8383711" cy="6787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2pPr>
            <a:lvl3pPr marR="0" lvl="2"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3pPr>
            <a:lvl4pPr marR="0" lvl="3"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4pPr>
            <a:lvl5pPr marR="0" lvl="4"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5pPr>
            <a:lvl6pPr marR="0" lvl="5"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6pPr>
            <a:lvl7pPr marR="0" lvl="6"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7pPr>
            <a:lvl8pPr marR="0" lvl="7"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8pPr>
            <a:lvl9pPr marR="0" lvl="8"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9pPr>
          </a:lstStyle>
          <a:p>
            <a:r>
              <a:rPr lang="en-US" sz="4000" dirty="0">
                <a:solidFill>
                  <a:srgbClr val="2E86C1"/>
                </a:solidFill>
              </a:rPr>
              <a:t>Need to sign up for an account</a:t>
            </a:r>
            <a:endParaRPr lang="en-US" sz="4000" dirty="0">
              <a:solidFill>
                <a:srgbClr val="2E86C1"/>
              </a:solidFill>
              <a:highlight>
                <a:srgbClr val="FFCD00"/>
              </a:highlight>
            </a:endParaRPr>
          </a:p>
        </p:txBody>
      </p:sp>
      <p:grpSp>
        <p:nvGrpSpPr>
          <p:cNvPr id="6" name="Group 5">
            <a:extLst>
              <a:ext uri="{FF2B5EF4-FFF2-40B4-BE49-F238E27FC236}">
                <a16:creationId xmlns:a16="http://schemas.microsoft.com/office/drawing/2014/main" id="{7DC32B4F-7BBB-8349-87AF-61F20C2ABF0C}"/>
              </a:ext>
            </a:extLst>
          </p:cNvPr>
          <p:cNvGrpSpPr/>
          <p:nvPr/>
        </p:nvGrpSpPr>
        <p:grpSpPr>
          <a:xfrm>
            <a:off x="10960611" y="5704510"/>
            <a:ext cx="1041329" cy="944236"/>
            <a:chOff x="7855995" y="1871870"/>
            <a:chExt cx="3567448" cy="3119634"/>
          </a:xfrm>
        </p:grpSpPr>
        <p:sp>
          <p:nvSpPr>
            <p:cNvPr id="7" name="Rectangle 6">
              <a:extLst>
                <a:ext uri="{FF2B5EF4-FFF2-40B4-BE49-F238E27FC236}">
                  <a16:creationId xmlns:a16="http://schemas.microsoft.com/office/drawing/2014/main" id="{868729AB-5B84-D947-B54E-37017B3AE38C}"/>
                </a:ext>
              </a:extLst>
            </p:cNvPr>
            <p:cNvSpPr/>
            <p:nvPr/>
          </p:nvSpPr>
          <p:spPr>
            <a:xfrm>
              <a:off x="7855995" y="2866490"/>
              <a:ext cx="3567448" cy="2125014"/>
            </a:xfrm>
            <a:prstGeom prst="rect">
              <a:avLst/>
            </a:prstGeom>
            <a:solidFill>
              <a:srgbClr val="2E8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13B8A8-2E07-7E4D-AB64-A0C45A0AC2BD}"/>
                </a:ext>
              </a:extLst>
            </p:cNvPr>
            <p:cNvSpPr/>
            <p:nvPr/>
          </p:nvSpPr>
          <p:spPr>
            <a:xfrm>
              <a:off x="7855996" y="2866490"/>
              <a:ext cx="1822960" cy="2125014"/>
            </a:xfrm>
            <a:prstGeom prst="rect">
              <a:avLst/>
            </a:prstGeom>
            <a:solidFill>
              <a:srgbClr val="E7E6E6">
                <a:alpha val="37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917FC67-7576-B44C-9AA2-5AB1466FDB56}"/>
                </a:ext>
              </a:extLst>
            </p:cNvPr>
            <p:cNvSpPr/>
            <p:nvPr/>
          </p:nvSpPr>
          <p:spPr>
            <a:xfrm>
              <a:off x="9280849" y="3408784"/>
              <a:ext cx="789992" cy="76511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BA86F1-8746-3B4D-91E0-6222D1939E17}"/>
                </a:ext>
              </a:extLst>
            </p:cNvPr>
            <p:cNvSpPr/>
            <p:nvPr/>
          </p:nvSpPr>
          <p:spPr>
            <a:xfrm>
              <a:off x="9548327" y="3974841"/>
              <a:ext cx="261257" cy="640702"/>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FD7D9D5-10FF-9A40-B968-64B3C9588999}"/>
                </a:ext>
              </a:extLst>
            </p:cNvPr>
            <p:cNvSpPr/>
            <p:nvPr/>
          </p:nvSpPr>
          <p:spPr>
            <a:xfrm>
              <a:off x="8767476"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A618A15-9398-A644-B1D6-8BADBB083F1A}"/>
                </a:ext>
              </a:extLst>
            </p:cNvPr>
            <p:cNvSpPr/>
            <p:nvPr/>
          </p:nvSpPr>
          <p:spPr>
            <a:xfrm rot="16200000">
              <a:off x="9502960" y="1136386"/>
              <a:ext cx="354015" cy="182498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99B832-098A-D44F-ACCC-66393852A5B3}"/>
                </a:ext>
              </a:extLst>
            </p:cNvPr>
            <p:cNvSpPr/>
            <p:nvPr/>
          </p:nvSpPr>
          <p:spPr>
            <a:xfrm>
              <a:off x="10248869"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a:extLst>
              <a:ext uri="{FF2B5EF4-FFF2-40B4-BE49-F238E27FC236}">
                <a16:creationId xmlns:a16="http://schemas.microsoft.com/office/drawing/2014/main" id="{E1D87378-0005-8C48-A4F3-DC8BC43DB4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72" y="0"/>
            <a:ext cx="9356866" cy="6858000"/>
          </a:xfrm>
          <a:prstGeom prst="rect">
            <a:avLst/>
          </a:prstGeom>
        </p:spPr>
      </p:pic>
      <p:sp>
        <p:nvSpPr>
          <p:cNvPr id="2" name="Slide Number Placeholder 1">
            <a:extLst>
              <a:ext uri="{FF2B5EF4-FFF2-40B4-BE49-F238E27FC236}">
                <a16:creationId xmlns:a16="http://schemas.microsoft.com/office/drawing/2014/main" id="{80C3BFD9-6DF3-D94B-9351-1CEC4384BE73}"/>
              </a:ext>
            </a:extLst>
          </p:cNvPr>
          <p:cNvSpPr>
            <a:spLocks noGrp="1"/>
          </p:cNvSpPr>
          <p:nvPr>
            <p:ph type="sldNum" sz="quarter" idx="12"/>
          </p:nvPr>
        </p:nvSpPr>
        <p:spPr>
          <a:xfrm>
            <a:off x="8936004" y="6102923"/>
            <a:ext cx="2743200" cy="365125"/>
          </a:xfrm>
        </p:spPr>
        <p:txBody>
          <a:bodyPr/>
          <a:lstStyle/>
          <a:p>
            <a:fld id="{9E8CC8BB-6F44-5945-B70E-3CC15F1413C0}" type="slidenum">
              <a:rPr lang="en-US" smtClean="0"/>
              <a:t>13</a:t>
            </a:fld>
            <a:endParaRPr lang="en-US" dirty="0"/>
          </a:p>
        </p:txBody>
      </p:sp>
    </p:spTree>
    <p:extLst>
      <p:ext uri="{BB962C8B-B14F-4D97-AF65-F5344CB8AC3E}">
        <p14:creationId xmlns:p14="http://schemas.microsoft.com/office/powerpoint/2010/main" val="787440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1">
            <a:extLst>
              <a:ext uri="{FF2B5EF4-FFF2-40B4-BE49-F238E27FC236}">
                <a16:creationId xmlns:a16="http://schemas.microsoft.com/office/drawing/2014/main" id="{A37F0841-ADA2-6B47-B215-BCD7160930D7}"/>
              </a:ext>
            </a:extLst>
          </p:cNvPr>
          <p:cNvSpPr txBox="1">
            <a:spLocks noGrp="1"/>
          </p:cNvSpPr>
          <p:nvPr>
            <p:ph type="ctrTitle"/>
          </p:nvPr>
        </p:nvSpPr>
        <p:spPr>
          <a:xfrm>
            <a:off x="739776" y="369870"/>
            <a:ext cx="10674812" cy="924674"/>
          </a:xfrm>
          <a:prstGeom prst="rect">
            <a:avLst/>
          </a:prstGeom>
          <a:noFill/>
          <a:ln>
            <a:noFill/>
          </a:ln>
        </p:spPr>
        <p:txBody>
          <a:bodyPr spcFirstLastPara="1" wrap="square" lIns="91425" tIns="91425" rIns="91425" bIns="91425" anchor="ctr" anchorCtr="0">
            <a:noAutofit/>
          </a:bodyPr>
          <a:lstStyle/>
          <a:p>
            <a:pPr lvl="0" algn="l">
              <a:spcBef>
                <a:spcPts val="0"/>
              </a:spcBef>
            </a:pPr>
            <a:r>
              <a:rPr lang="en-US" sz="5400" b="1" dirty="0">
                <a:solidFill>
                  <a:srgbClr val="CD5C5C"/>
                </a:solidFill>
                <a:latin typeface="Lora" pitchFamily="2" charset="77"/>
              </a:rPr>
              <a:t>REDCap</a:t>
            </a:r>
            <a:endParaRPr sz="5400" b="1" dirty="0">
              <a:solidFill>
                <a:srgbClr val="BFC9CA"/>
              </a:solidFill>
              <a:latin typeface="Lora" pitchFamily="2" charset="77"/>
            </a:endParaRPr>
          </a:p>
        </p:txBody>
      </p:sp>
      <p:sp>
        <p:nvSpPr>
          <p:cNvPr id="3" name="Shape 110">
            <a:extLst>
              <a:ext uri="{FF2B5EF4-FFF2-40B4-BE49-F238E27FC236}">
                <a16:creationId xmlns:a16="http://schemas.microsoft.com/office/drawing/2014/main" id="{95E5926D-D879-5A4E-A42B-A00725806E6C}"/>
              </a:ext>
            </a:extLst>
          </p:cNvPr>
          <p:cNvSpPr txBox="1">
            <a:spLocks/>
          </p:cNvSpPr>
          <p:nvPr/>
        </p:nvSpPr>
        <p:spPr>
          <a:xfrm>
            <a:off x="739776" y="1584000"/>
            <a:ext cx="8383711" cy="6787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2pPr>
            <a:lvl3pPr marR="0" lvl="2"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3pPr>
            <a:lvl4pPr marR="0" lvl="3"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4pPr>
            <a:lvl5pPr marR="0" lvl="4"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5pPr>
            <a:lvl6pPr marR="0" lvl="5"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6pPr>
            <a:lvl7pPr marR="0" lvl="6"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7pPr>
            <a:lvl8pPr marR="0" lvl="7"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8pPr>
            <a:lvl9pPr marR="0" lvl="8"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9pPr>
          </a:lstStyle>
          <a:p>
            <a:r>
              <a:rPr lang="en-US" sz="4000" dirty="0">
                <a:solidFill>
                  <a:srgbClr val="2E86C1"/>
                </a:solidFill>
              </a:rPr>
              <a:t>Need to sign up for an account</a:t>
            </a:r>
            <a:endParaRPr lang="en-US" sz="4000" dirty="0">
              <a:solidFill>
                <a:srgbClr val="2E86C1"/>
              </a:solidFill>
              <a:highlight>
                <a:srgbClr val="FFCD00"/>
              </a:highlight>
            </a:endParaRPr>
          </a:p>
        </p:txBody>
      </p:sp>
      <p:grpSp>
        <p:nvGrpSpPr>
          <p:cNvPr id="6" name="Group 5">
            <a:extLst>
              <a:ext uri="{FF2B5EF4-FFF2-40B4-BE49-F238E27FC236}">
                <a16:creationId xmlns:a16="http://schemas.microsoft.com/office/drawing/2014/main" id="{7DC32B4F-7BBB-8349-87AF-61F20C2ABF0C}"/>
              </a:ext>
            </a:extLst>
          </p:cNvPr>
          <p:cNvGrpSpPr/>
          <p:nvPr/>
        </p:nvGrpSpPr>
        <p:grpSpPr>
          <a:xfrm>
            <a:off x="10960611" y="5704510"/>
            <a:ext cx="1041329" cy="944236"/>
            <a:chOff x="7855995" y="1871870"/>
            <a:chExt cx="3567448" cy="3119634"/>
          </a:xfrm>
        </p:grpSpPr>
        <p:sp>
          <p:nvSpPr>
            <p:cNvPr id="7" name="Rectangle 6">
              <a:extLst>
                <a:ext uri="{FF2B5EF4-FFF2-40B4-BE49-F238E27FC236}">
                  <a16:creationId xmlns:a16="http://schemas.microsoft.com/office/drawing/2014/main" id="{868729AB-5B84-D947-B54E-37017B3AE38C}"/>
                </a:ext>
              </a:extLst>
            </p:cNvPr>
            <p:cNvSpPr/>
            <p:nvPr/>
          </p:nvSpPr>
          <p:spPr>
            <a:xfrm>
              <a:off x="7855995" y="2866490"/>
              <a:ext cx="3567448" cy="2125014"/>
            </a:xfrm>
            <a:prstGeom prst="rect">
              <a:avLst/>
            </a:prstGeom>
            <a:solidFill>
              <a:srgbClr val="2E8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13B8A8-2E07-7E4D-AB64-A0C45A0AC2BD}"/>
                </a:ext>
              </a:extLst>
            </p:cNvPr>
            <p:cNvSpPr/>
            <p:nvPr/>
          </p:nvSpPr>
          <p:spPr>
            <a:xfrm>
              <a:off x="7855996" y="2866490"/>
              <a:ext cx="1822960" cy="2125014"/>
            </a:xfrm>
            <a:prstGeom prst="rect">
              <a:avLst/>
            </a:prstGeom>
            <a:solidFill>
              <a:srgbClr val="E7E6E6">
                <a:alpha val="37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917FC67-7576-B44C-9AA2-5AB1466FDB56}"/>
                </a:ext>
              </a:extLst>
            </p:cNvPr>
            <p:cNvSpPr/>
            <p:nvPr/>
          </p:nvSpPr>
          <p:spPr>
            <a:xfrm>
              <a:off x="9280849" y="3408784"/>
              <a:ext cx="789992" cy="76511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BA86F1-8746-3B4D-91E0-6222D1939E17}"/>
                </a:ext>
              </a:extLst>
            </p:cNvPr>
            <p:cNvSpPr/>
            <p:nvPr/>
          </p:nvSpPr>
          <p:spPr>
            <a:xfrm>
              <a:off x="9548327" y="3974841"/>
              <a:ext cx="261257" cy="640702"/>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FD7D9D5-10FF-9A40-B968-64B3C9588999}"/>
                </a:ext>
              </a:extLst>
            </p:cNvPr>
            <p:cNvSpPr/>
            <p:nvPr/>
          </p:nvSpPr>
          <p:spPr>
            <a:xfrm>
              <a:off x="8767476"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A618A15-9398-A644-B1D6-8BADBB083F1A}"/>
                </a:ext>
              </a:extLst>
            </p:cNvPr>
            <p:cNvSpPr/>
            <p:nvPr/>
          </p:nvSpPr>
          <p:spPr>
            <a:xfrm rot="16200000">
              <a:off x="9502960" y="1136386"/>
              <a:ext cx="354015" cy="182498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99B832-098A-D44F-ACCC-66393852A5B3}"/>
                </a:ext>
              </a:extLst>
            </p:cNvPr>
            <p:cNvSpPr/>
            <p:nvPr/>
          </p:nvSpPr>
          <p:spPr>
            <a:xfrm>
              <a:off x="10248869"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96E3E0C0-D147-F740-9574-D856BB508C51}"/>
              </a:ext>
            </a:extLst>
          </p:cNvPr>
          <p:cNvPicPr>
            <a:picLocks noChangeAspect="1"/>
          </p:cNvPicPr>
          <p:nvPr/>
        </p:nvPicPr>
        <p:blipFill rotWithShape="1">
          <a:blip r:embed="rId3">
            <a:extLst>
              <a:ext uri="{28A0092B-C50C-407E-A947-70E740481C1C}">
                <a14:useLocalDpi xmlns:a14="http://schemas.microsoft.com/office/drawing/2010/main" val="0"/>
              </a:ext>
            </a:extLst>
          </a:blip>
          <a:srcRect t="8197" b="4451"/>
          <a:stretch/>
        </p:blipFill>
        <p:spPr>
          <a:xfrm>
            <a:off x="497214" y="302543"/>
            <a:ext cx="9803512" cy="6038484"/>
          </a:xfrm>
          <a:prstGeom prst="rect">
            <a:avLst/>
          </a:prstGeom>
        </p:spPr>
      </p:pic>
      <p:sp>
        <p:nvSpPr>
          <p:cNvPr id="2" name="Slide Number Placeholder 1">
            <a:extLst>
              <a:ext uri="{FF2B5EF4-FFF2-40B4-BE49-F238E27FC236}">
                <a16:creationId xmlns:a16="http://schemas.microsoft.com/office/drawing/2014/main" id="{A5697612-B87A-0743-806A-36C2A4E2132A}"/>
              </a:ext>
            </a:extLst>
          </p:cNvPr>
          <p:cNvSpPr>
            <a:spLocks noGrp="1"/>
          </p:cNvSpPr>
          <p:nvPr>
            <p:ph type="sldNum" sz="quarter" idx="12"/>
          </p:nvPr>
        </p:nvSpPr>
        <p:spPr>
          <a:xfrm>
            <a:off x="8929126" y="6102923"/>
            <a:ext cx="2743200" cy="365125"/>
          </a:xfrm>
        </p:spPr>
        <p:txBody>
          <a:bodyPr/>
          <a:lstStyle/>
          <a:p>
            <a:fld id="{9E8CC8BB-6F44-5945-B70E-3CC15F1413C0}" type="slidenum">
              <a:rPr lang="en-US" smtClean="0"/>
              <a:t>14</a:t>
            </a:fld>
            <a:endParaRPr lang="en-US" dirty="0"/>
          </a:p>
        </p:txBody>
      </p:sp>
    </p:spTree>
    <p:extLst>
      <p:ext uri="{BB962C8B-B14F-4D97-AF65-F5344CB8AC3E}">
        <p14:creationId xmlns:p14="http://schemas.microsoft.com/office/powerpoint/2010/main" val="1808140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1">
            <a:extLst>
              <a:ext uri="{FF2B5EF4-FFF2-40B4-BE49-F238E27FC236}">
                <a16:creationId xmlns:a16="http://schemas.microsoft.com/office/drawing/2014/main" id="{A37F0841-ADA2-6B47-B215-BCD7160930D7}"/>
              </a:ext>
            </a:extLst>
          </p:cNvPr>
          <p:cNvSpPr txBox="1">
            <a:spLocks noGrp="1"/>
          </p:cNvSpPr>
          <p:nvPr>
            <p:ph type="ctrTitle"/>
          </p:nvPr>
        </p:nvSpPr>
        <p:spPr>
          <a:xfrm>
            <a:off x="739776" y="369870"/>
            <a:ext cx="10674812" cy="924674"/>
          </a:xfrm>
          <a:prstGeom prst="rect">
            <a:avLst/>
          </a:prstGeom>
          <a:noFill/>
          <a:ln>
            <a:noFill/>
          </a:ln>
        </p:spPr>
        <p:txBody>
          <a:bodyPr spcFirstLastPara="1" wrap="square" lIns="91425" tIns="91425" rIns="91425" bIns="91425" anchor="ctr" anchorCtr="0">
            <a:noAutofit/>
          </a:bodyPr>
          <a:lstStyle/>
          <a:p>
            <a:pPr lvl="0" algn="l">
              <a:spcBef>
                <a:spcPts val="0"/>
              </a:spcBef>
            </a:pPr>
            <a:r>
              <a:rPr lang="en-US" sz="5400" b="1" dirty="0">
                <a:solidFill>
                  <a:srgbClr val="CD5C5C"/>
                </a:solidFill>
                <a:latin typeface="Lora" pitchFamily="2" charset="77"/>
              </a:rPr>
              <a:t>REDCap</a:t>
            </a:r>
            <a:endParaRPr sz="5400" b="1" dirty="0">
              <a:solidFill>
                <a:srgbClr val="BFC9CA"/>
              </a:solidFill>
              <a:latin typeface="Lora" pitchFamily="2" charset="77"/>
            </a:endParaRPr>
          </a:p>
        </p:txBody>
      </p:sp>
      <p:sp>
        <p:nvSpPr>
          <p:cNvPr id="3" name="Shape 110">
            <a:extLst>
              <a:ext uri="{FF2B5EF4-FFF2-40B4-BE49-F238E27FC236}">
                <a16:creationId xmlns:a16="http://schemas.microsoft.com/office/drawing/2014/main" id="{95E5926D-D879-5A4E-A42B-A00725806E6C}"/>
              </a:ext>
            </a:extLst>
          </p:cNvPr>
          <p:cNvSpPr txBox="1">
            <a:spLocks/>
          </p:cNvSpPr>
          <p:nvPr/>
        </p:nvSpPr>
        <p:spPr>
          <a:xfrm>
            <a:off x="739776" y="1584000"/>
            <a:ext cx="8383711" cy="6787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2pPr>
            <a:lvl3pPr marR="0" lvl="2"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3pPr>
            <a:lvl4pPr marR="0" lvl="3"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4pPr>
            <a:lvl5pPr marR="0" lvl="4"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5pPr>
            <a:lvl6pPr marR="0" lvl="5"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6pPr>
            <a:lvl7pPr marR="0" lvl="6"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7pPr>
            <a:lvl8pPr marR="0" lvl="7"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8pPr>
            <a:lvl9pPr marR="0" lvl="8"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9pPr>
          </a:lstStyle>
          <a:p>
            <a:r>
              <a:rPr lang="en-US" sz="4000" dirty="0">
                <a:solidFill>
                  <a:srgbClr val="2E86C1"/>
                </a:solidFill>
              </a:rPr>
              <a:t>Need to sign up for an account</a:t>
            </a:r>
            <a:endParaRPr lang="en-US" sz="4000" dirty="0">
              <a:solidFill>
                <a:srgbClr val="2E86C1"/>
              </a:solidFill>
              <a:highlight>
                <a:srgbClr val="FFCD00"/>
              </a:highlight>
            </a:endParaRPr>
          </a:p>
        </p:txBody>
      </p:sp>
      <p:grpSp>
        <p:nvGrpSpPr>
          <p:cNvPr id="6" name="Group 5">
            <a:extLst>
              <a:ext uri="{FF2B5EF4-FFF2-40B4-BE49-F238E27FC236}">
                <a16:creationId xmlns:a16="http://schemas.microsoft.com/office/drawing/2014/main" id="{7DC32B4F-7BBB-8349-87AF-61F20C2ABF0C}"/>
              </a:ext>
            </a:extLst>
          </p:cNvPr>
          <p:cNvGrpSpPr/>
          <p:nvPr/>
        </p:nvGrpSpPr>
        <p:grpSpPr>
          <a:xfrm>
            <a:off x="10960611" y="5704510"/>
            <a:ext cx="1041329" cy="944236"/>
            <a:chOff x="7855995" y="1871870"/>
            <a:chExt cx="3567448" cy="3119634"/>
          </a:xfrm>
        </p:grpSpPr>
        <p:sp>
          <p:nvSpPr>
            <p:cNvPr id="7" name="Rectangle 6">
              <a:extLst>
                <a:ext uri="{FF2B5EF4-FFF2-40B4-BE49-F238E27FC236}">
                  <a16:creationId xmlns:a16="http://schemas.microsoft.com/office/drawing/2014/main" id="{868729AB-5B84-D947-B54E-37017B3AE38C}"/>
                </a:ext>
              </a:extLst>
            </p:cNvPr>
            <p:cNvSpPr/>
            <p:nvPr/>
          </p:nvSpPr>
          <p:spPr>
            <a:xfrm>
              <a:off x="7855995" y="2866490"/>
              <a:ext cx="3567448" cy="2125014"/>
            </a:xfrm>
            <a:prstGeom prst="rect">
              <a:avLst/>
            </a:prstGeom>
            <a:solidFill>
              <a:srgbClr val="2E8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13B8A8-2E07-7E4D-AB64-A0C45A0AC2BD}"/>
                </a:ext>
              </a:extLst>
            </p:cNvPr>
            <p:cNvSpPr/>
            <p:nvPr/>
          </p:nvSpPr>
          <p:spPr>
            <a:xfrm>
              <a:off x="7855996" y="2866490"/>
              <a:ext cx="1822960" cy="2125014"/>
            </a:xfrm>
            <a:prstGeom prst="rect">
              <a:avLst/>
            </a:prstGeom>
            <a:solidFill>
              <a:srgbClr val="E7E6E6">
                <a:alpha val="37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917FC67-7576-B44C-9AA2-5AB1466FDB56}"/>
                </a:ext>
              </a:extLst>
            </p:cNvPr>
            <p:cNvSpPr/>
            <p:nvPr/>
          </p:nvSpPr>
          <p:spPr>
            <a:xfrm>
              <a:off x="9280849" y="3408784"/>
              <a:ext cx="789992" cy="76511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BA86F1-8746-3B4D-91E0-6222D1939E17}"/>
                </a:ext>
              </a:extLst>
            </p:cNvPr>
            <p:cNvSpPr/>
            <p:nvPr/>
          </p:nvSpPr>
          <p:spPr>
            <a:xfrm>
              <a:off x="9548327" y="3974841"/>
              <a:ext cx="261257" cy="640702"/>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FD7D9D5-10FF-9A40-B968-64B3C9588999}"/>
                </a:ext>
              </a:extLst>
            </p:cNvPr>
            <p:cNvSpPr/>
            <p:nvPr/>
          </p:nvSpPr>
          <p:spPr>
            <a:xfrm>
              <a:off x="8767476"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A618A15-9398-A644-B1D6-8BADBB083F1A}"/>
                </a:ext>
              </a:extLst>
            </p:cNvPr>
            <p:cNvSpPr/>
            <p:nvPr/>
          </p:nvSpPr>
          <p:spPr>
            <a:xfrm rot="16200000">
              <a:off x="9502960" y="1136386"/>
              <a:ext cx="354015" cy="182498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99B832-098A-D44F-ACCC-66393852A5B3}"/>
                </a:ext>
              </a:extLst>
            </p:cNvPr>
            <p:cNvSpPr/>
            <p:nvPr/>
          </p:nvSpPr>
          <p:spPr>
            <a:xfrm>
              <a:off x="10248869"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A5697612-B87A-0743-806A-36C2A4E2132A}"/>
              </a:ext>
            </a:extLst>
          </p:cNvPr>
          <p:cNvSpPr>
            <a:spLocks noGrp="1"/>
          </p:cNvSpPr>
          <p:nvPr>
            <p:ph type="sldNum" sz="quarter" idx="12"/>
          </p:nvPr>
        </p:nvSpPr>
        <p:spPr>
          <a:xfrm>
            <a:off x="8929126" y="6102923"/>
            <a:ext cx="2743200" cy="365125"/>
          </a:xfrm>
        </p:spPr>
        <p:txBody>
          <a:bodyPr/>
          <a:lstStyle/>
          <a:p>
            <a:fld id="{9E8CC8BB-6F44-5945-B70E-3CC15F1413C0}" type="slidenum">
              <a:rPr lang="en-US" smtClean="0"/>
              <a:t>15</a:t>
            </a:fld>
            <a:endParaRPr lang="en-US" dirty="0"/>
          </a:p>
        </p:txBody>
      </p:sp>
      <p:pic>
        <p:nvPicPr>
          <p:cNvPr id="14" name="Picture 13">
            <a:extLst>
              <a:ext uri="{FF2B5EF4-FFF2-40B4-BE49-F238E27FC236}">
                <a16:creationId xmlns:a16="http://schemas.microsoft.com/office/drawing/2014/main" id="{8CACD413-9863-0145-AC4F-2EEE1FCB350B}"/>
              </a:ext>
            </a:extLst>
          </p:cNvPr>
          <p:cNvPicPr>
            <a:picLocks noChangeAspect="1"/>
          </p:cNvPicPr>
          <p:nvPr/>
        </p:nvPicPr>
        <p:blipFill rotWithShape="1">
          <a:blip r:embed="rId3">
            <a:extLst>
              <a:ext uri="{28A0092B-C50C-407E-A947-70E740481C1C}">
                <a14:useLocalDpi xmlns:a14="http://schemas.microsoft.com/office/drawing/2010/main" val="0"/>
              </a:ext>
            </a:extLst>
          </a:blip>
          <a:srcRect t="10434" r="11171"/>
          <a:stretch/>
        </p:blipFill>
        <p:spPr>
          <a:xfrm>
            <a:off x="380669" y="184768"/>
            <a:ext cx="10400344" cy="6142383"/>
          </a:xfrm>
          <a:prstGeom prst="rect">
            <a:avLst/>
          </a:prstGeom>
        </p:spPr>
      </p:pic>
    </p:spTree>
    <p:extLst>
      <p:ext uri="{BB962C8B-B14F-4D97-AF65-F5344CB8AC3E}">
        <p14:creationId xmlns:p14="http://schemas.microsoft.com/office/powerpoint/2010/main" val="3180691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1">
            <a:extLst>
              <a:ext uri="{FF2B5EF4-FFF2-40B4-BE49-F238E27FC236}">
                <a16:creationId xmlns:a16="http://schemas.microsoft.com/office/drawing/2014/main" id="{A37F0841-ADA2-6B47-B215-BCD7160930D7}"/>
              </a:ext>
            </a:extLst>
          </p:cNvPr>
          <p:cNvSpPr txBox="1">
            <a:spLocks noGrp="1"/>
          </p:cNvSpPr>
          <p:nvPr>
            <p:ph type="ctrTitle"/>
          </p:nvPr>
        </p:nvSpPr>
        <p:spPr>
          <a:xfrm>
            <a:off x="739776" y="369870"/>
            <a:ext cx="10674812" cy="924674"/>
          </a:xfrm>
          <a:prstGeom prst="rect">
            <a:avLst/>
          </a:prstGeom>
          <a:noFill/>
          <a:ln>
            <a:noFill/>
          </a:ln>
        </p:spPr>
        <p:txBody>
          <a:bodyPr spcFirstLastPara="1" wrap="square" lIns="91425" tIns="91425" rIns="91425" bIns="91425" anchor="ctr" anchorCtr="0">
            <a:noAutofit/>
          </a:bodyPr>
          <a:lstStyle/>
          <a:p>
            <a:pPr lvl="0" algn="l">
              <a:spcBef>
                <a:spcPts val="0"/>
              </a:spcBef>
            </a:pPr>
            <a:r>
              <a:rPr lang="en-US" sz="5400" b="1" dirty="0">
                <a:solidFill>
                  <a:srgbClr val="CD5C5C"/>
                </a:solidFill>
                <a:latin typeface="Lora" pitchFamily="2" charset="77"/>
              </a:rPr>
              <a:t>REDCap</a:t>
            </a:r>
            <a:endParaRPr sz="5400" b="1" dirty="0">
              <a:solidFill>
                <a:srgbClr val="BFC9CA"/>
              </a:solidFill>
              <a:latin typeface="Lora" pitchFamily="2" charset="77"/>
            </a:endParaRPr>
          </a:p>
        </p:txBody>
      </p:sp>
      <p:sp>
        <p:nvSpPr>
          <p:cNvPr id="3" name="Shape 110">
            <a:extLst>
              <a:ext uri="{FF2B5EF4-FFF2-40B4-BE49-F238E27FC236}">
                <a16:creationId xmlns:a16="http://schemas.microsoft.com/office/drawing/2014/main" id="{95E5926D-D879-5A4E-A42B-A00725806E6C}"/>
              </a:ext>
            </a:extLst>
          </p:cNvPr>
          <p:cNvSpPr txBox="1">
            <a:spLocks/>
          </p:cNvSpPr>
          <p:nvPr/>
        </p:nvSpPr>
        <p:spPr>
          <a:xfrm>
            <a:off x="739776" y="1584000"/>
            <a:ext cx="8383711" cy="6787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2pPr>
            <a:lvl3pPr marR="0" lvl="2"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3pPr>
            <a:lvl4pPr marR="0" lvl="3"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4pPr>
            <a:lvl5pPr marR="0" lvl="4"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5pPr>
            <a:lvl6pPr marR="0" lvl="5"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6pPr>
            <a:lvl7pPr marR="0" lvl="6"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7pPr>
            <a:lvl8pPr marR="0" lvl="7"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8pPr>
            <a:lvl9pPr marR="0" lvl="8"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9pPr>
          </a:lstStyle>
          <a:p>
            <a:r>
              <a:rPr lang="en-US" sz="4000" dirty="0">
                <a:solidFill>
                  <a:schemeClr val="bg2">
                    <a:lumMod val="25000"/>
                  </a:schemeClr>
                </a:solidFill>
              </a:rPr>
              <a:t>Some nice things:</a:t>
            </a:r>
            <a:endParaRPr lang="en-US" sz="4000" dirty="0">
              <a:solidFill>
                <a:schemeClr val="bg2">
                  <a:lumMod val="25000"/>
                </a:schemeClr>
              </a:solidFill>
              <a:highlight>
                <a:srgbClr val="FFCD00"/>
              </a:highlight>
            </a:endParaRPr>
          </a:p>
        </p:txBody>
      </p:sp>
      <p:grpSp>
        <p:nvGrpSpPr>
          <p:cNvPr id="6" name="Group 5">
            <a:extLst>
              <a:ext uri="{FF2B5EF4-FFF2-40B4-BE49-F238E27FC236}">
                <a16:creationId xmlns:a16="http://schemas.microsoft.com/office/drawing/2014/main" id="{7DC32B4F-7BBB-8349-87AF-61F20C2ABF0C}"/>
              </a:ext>
            </a:extLst>
          </p:cNvPr>
          <p:cNvGrpSpPr/>
          <p:nvPr/>
        </p:nvGrpSpPr>
        <p:grpSpPr>
          <a:xfrm>
            <a:off x="10960611" y="5704510"/>
            <a:ext cx="1041329" cy="944236"/>
            <a:chOff x="7855995" y="1871870"/>
            <a:chExt cx="3567448" cy="3119634"/>
          </a:xfrm>
        </p:grpSpPr>
        <p:sp>
          <p:nvSpPr>
            <p:cNvPr id="7" name="Rectangle 6">
              <a:extLst>
                <a:ext uri="{FF2B5EF4-FFF2-40B4-BE49-F238E27FC236}">
                  <a16:creationId xmlns:a16="http://schemas.microsoft.com/office/drawing/2014/main" id="{868729AB-5B84-D947-B54E-37017B3AE38C}"/>
                </a:ext>
              </a:extLst>
            </p:cNvPr>
            <p:cNvSpPr/>
            <p:nvPr/>
          </p:nvSpPr>
          <p:spPr>
            <a:xfrm>
              <a:off x="7855995" y="2866490"/>
              <a:ext cx="3567448" cy="2125014"/>
            </a:xfrm>
            <a:prstGeom prst="rect">
              <a:avLst/>
            </a:prstGeom>
            <a:solidFill>
              <a:srgbClr val="2E8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13B8A8-2E07-7E4D-AB64-A0C45A0AC2BD}"/>
                </a:ext>
              </a:extLst>
            </p:cNvPr>
            <p:cNvSpPr/>
            <p:nvPr/>
          </p:nvSpPr>
          <p:spPr>
            <a:xfrm>
              <a:off x="7855996" y="2866490"/>
              <a:ext cx="1822960" cy="2125014"/>
            </a:xfrm>
            <a:prstGeom prst="rect">
              <a:avLst/>
            </a:prstGeom>
            <a:solidFill>
              <a:srgbClr val="E7E6E6">
                <a:alpha val="37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917FC67-7576-B44C-9AA2-5AB1466FDB56}"/>
                </a:ext>
              </a:extLst>
            </p:cNvPr>
            <p:cNvSpPr/>
            <p:nvPr/>
          </p:nvSpPr>
          <p:spPr>
            <a:xfrm>
              <a:off x="9280849" y="3408784"/>
              <a:ext cx="789992" cy="76511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BA86F1-8746-3B4D-91E0-6222D1939E17}"/>
                </a:ext>
              </a:extLst>
            </p:cNvPr>
            <p:cNvSpPr/>
            <p:nvPr/>
          </p:nvSpPr>
          <p:spPr>
            <a:xfrm>
              <a:off x="9548327" y="3974841"/>
              <a:ext cx="261257" cy="640702"/>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FD7D9D5-10FF-9A40-B968-64B3C9588999}"/>
                </a:ext>
              </a:extLst>
            </p:cNvPr>
            <p:cNvSpPr/>
            <p:nvPr/>
          </p:nvSpPr>
          <p:spPr>
            <a:xfrm>
              <a:off x="8767476"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A618A15-9398-A644-B1D6-8BADBB083F1A}"/>
                </a:ext>
              </a:extLst>
            </p:cNvPr>
            <p:cNvSpPr/>
            <p:nvPr/>
          </p:nvSpPr>
          <p:spPr>
            <a:xfrm rot="16200000">
              <a:off x="9502960" y="1136386"/>
              <a:ext cx="354015" cy="182498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99B832-098A-D44F-ACCC-66393852A5B3}"/>
                </a:ext>
              </a:extLst>
            </p:cNvPr>
            <p:cNvSpPr/>
            <p:nvPr/>
          </p:nvSpPr>
          <p:spPr>
            <a:xfrm>
              <a:off x="10248869"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Shape 110">
            <a:extLst>
              <a:ext uri="{FF2B5EF4-FFF2-40B4-BE49-F238E27FC236}">
                <a16:creationId xmlns:a16="http://schemas.microsoft.com/office/drawing/2014/main" id="{2FCDF659-FC91-5B44-9B95-4FA40FD5DF9B}"/>
              </a:ext>
            </a:extLst>
          </p:cNvPr>
          <p:cNvSpPr txBox="1">
            <a:spLocks/>
          </p:cNvSpPr>
          <p:nvPr/>
        </p:nvSpPr>
        <p:spPr>
          <a:xfrm>
            <a:off x="739775" y="2631964"/>
            <a:ext cx="10014364" cy="35377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2pPr>
            <a:lvl3pPr marR="0" lvl="2"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3pPr>
            <a:lvl4pPr marR="0" lvl="3"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4pPr>
            <a:lvl5pPr marR="0" lvl="4"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5pPr>
            <a:lvl6pPr marR="0" lvl="5"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6pPr>
            <a:lvl7pPr marR="0" lvl="6"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7pPr>
            <a:lvl8pPr marR="0" lvl="7"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8pPr>
            <a:lvl9pPr marR="0" lvl="8"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9pPr>
          </a:lstStyle>
          <a:p>
            <a:pPr marL="742950" indent="-742950">
              <a:buFont typeface="+mj-lt"/>
              <a:buAutoNum type="arabicPeriod"/>
            </a:pPr>
            <a:r>
              <a:rPr lang="en-US" sz="2400" dirty="0">
                <a:solidFill>
                  <a:srgbClr val="2E86C1"/>
                </a:solidFill>
              </a:rPr>
              <a:t>Logic = can use branching logic for the questions </a:t>
            </a:r>
          </a:p>
          <a:p>
            <a:pPr marL="742950" indent="-742950">
              <a:buFont typeface="+mj-lt"/>
              <a:buAutoNum type="arabicPeriod"/>
            </a:pPr>
            <a:r>
              <a:rPr lang="en-US" sz="2400" dirty="0">
                <a:solidFill>
                  <a:srgbClr val="2E86C1"/>
                </a:solidFill>
              </a:rPr>
              <a:t>Piping = using answers provided previously in another question or answer option </a:t>
            </a:r>
          </a:p>
          <a:p>
            <a:pPr marL="742950" indent="-742950">
              <a:buFont typeface="+mj-lt"/>
              <a:buAutoNum type="arabicPeriod"/>
            </a:pPr>
            <a:r>
              <a:rPr lang="en-US" sz="2400" dirty="0">
                <a:solidFill>
                  <a:srgbClr val="2E86C1"/>
                </a:solidFill>
              </a:rPr>
              <a:t>Automatic De-identification = data export and user rights</a:t>
            </a:r>
          </a:p>
          <a:p>
            <a:pPr marL="742950" indent="-742950">
              <a:buFont typeface="+mj-lt"/>
              <a:buAutoNum type="arabicPeriod"/>
            </a:pPr>
            <a:r>
              <a:rPr lang="en-US" sz="2400" dirty="0">
                <a:solidFill>
                  <a:srgbClr val="E7E6E6"/>
                </a:solidFill>
              </a:rPr>
              <a:t>Longitudinal Designs = automatic scheduling, great data organization </a:t>
            </a:r>
          </a:p>
          <a:p>
            <a:pPr marL="742950" indent="-742950">
              <a:buFont typeface="+mj-lt"/>
              <a:buAutoNum type="arabicPeriod"/>
            </a:pPr>
            <a:r>
              <a:rPr lang="en-US" sz="2400" dirty="0">
                <a:solidFill>
                  <a:srgbClr val="E7E6E6"/>
                </a:solidFill>
              </a:rPr>
              <a:t>Mobile App = offline mobile app data entry </a:t>
            </a:r>
          </a:p>
          <a:p>
            <a:pPr marL="742950" indent="-742950">
              <a:buFont typeface="+mj-lt"/>
              <a:buAutoNum type="arabicPeriod"/>
            </a:pPr>
            <a:r>
              <a:rPr lang="en-US" sz="2400" dirty="0">
                <a:solidFill>
                  <a:srgbClr val="E7E6E6"/>
                </a:solidFill>
              </a:rPr>
              <a:t>Data Dictionary = automatic data dictionary creation (and it is useful in creating the project)</a:t>
            </a:r>
          </a:p>
        </p:txBody>
      </p:sp>
      <p:sp>
        <p:nvSpPr>
          <p:cNvPr id="2" name="Slide Number Placeholder 1">
            <a:extLst>
              <a:ext uri="{FF2B5EF4-FFF2-40B4-BE49-F238E27FC236}">
                <a16:creationId xmlns:a16="http://schemas.microsoft.com/office/drawing/2014/main" id="{06C27E67-92B0-0C45-B7D1-365F8A5FEC75}"/>
              </a:ext>
            </a:extLst>
          </p:cNvPr>
          <p:cNvSpPr>
            <a:spLocks noGrp="1"/>
          </p:cNvSpPr>
          <p:nvPr>
            <p:ph type="sldNum" sz="quarter" idx="12"/>
          </p:nvPr>
        </p:nvSpPr>
        <p:spPr>
          <a:xfrm>
            <a:off x="8915885" y="6102923"/>
            <a:ext cx="2743200" cy="365125"/>
          </a:xfrm>
        </p:spPr>
        <p:txBody>
          <a:bodyPr/>
          <a:lstStyle/>
          <a:p>
            <a:fld id="{9E8CC8BB-6F44-5945-B70E-3CC15F1413C0}" type="slidenum">
              <a:rPr lang="en-US" smtClean="0"/>
              <a:t>16</a:t>
            </a:fld>
            <a:endParaRPr lang="en-US" dirty="0"/>
          </a:p>
        </p:txBody>
      </p:sp>
    </p:spTree>
    <p:extLst>
      <p:ext uri="{BB962C8B-B14F-4D97-AF65-F5344CB8AC3E}">
        <p14:creationId xmlns:p14="http://schemas.microsoft.com/office/powerpoint/2010/main" val="3041711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1">
            <a:extLst>
              <a:ext uri="{FF2B5EF4-FFF2-40B4-BE49-F238E27FC236}">
                <a16:creationId xmlns:a16="http://schemas.microsoft.com/office/drawing/2014/main" id="{A37F0841-ADA2-6B47-B215-BCD7160930D7}"/>
              </a:ext>
            </a:extLst>
          </p:cNvPr>
          <p:cNvSpPr txBox="1">
            <a:spLocks noGrp="1"/>
          </p:cNvSpPr>
          <p:nvPr>
            <p:ph type="ctrTitle"/>
          </p:nvPr>
        </p:nvSpPr>
        <p:spPr>
          <a:xfrm>
            <a:off x="739776" y="369870"/>
            <a:ext cx="10674812" cy="924674"/>
          </a:xfrm>
          <a:prstGeom prst="rect">
            <a:avLst/>
          </a:prstGeom>
          <a:noFill/>
          <a:ln>
            <a:noFill/>
          </a:ln>
        </p:spPr>
        <p:txBody>
          <a:bodyPr spcFirstLastPara="1" wrap="square" lIns="91425" tIns="91425" rIns="91425" bIns="91425" anchor="ctr" anchorCtr="0">
            <a:noAutofit/>
          </a:bodyPr>
          <a:lstStyle/>
          <a:p>
            <a:pPr lvl="0" algn="l">
              <a:spcBef>
                <a:spcPts val="0"/>
              </a:spcBef>
            </a:pPr>
            <a:r>
              <a:rPr lang="en-US" sz="5400" b="1" dirty="0">
                <a:solidFill>
                  <a:srgbClr val="CD5C5C"/>
                </a:solidFill>
                <a:latin typeface="Lora" pitchFamily="2" charset="77"/>
              </a:rPr>
              <a:t>REDCap</a:t>
            </a:r>
            <a:endParaRPr sz="5400" b="1" dirty="0">
              <a:solidFill>
                <a:srgbClr val="BFC9CA"/>
              </a:solidFill>
              <a:latin typeface="Lora" pitchFamily="2" charset="77"/>
            </a:endParaRPr>
          </a:p>
        </p:txBody>
      </p:sp>
      <p:sp>
        <p:nvSpPr>
          <p:cNvPr id="3" name="Shape 110">
            <a:extLst>
              <a:ext uri="{FF2B5EF4-FFF2-40B4-BE49-F238E27FC236}">
                <a16:creationId xmlns:a16="http://schemas.microsoft.com/office/drawing/2014/main" id="{95E5926D-D879-5A4E-A42B-A00725806E6C}"/>
              </a:ext>
            </a:extLst>
          </p:cNvPr>
          <p:cNvSpPr txBox="1">
            <a:spLocks/>
          </p:cNvSpPr>
          <p:nvPr/>
        </p:nvSpPr>
        <p:spPr>
          <a:xfrm>
            <a:off x="739776" y="1584000"/>
            <a:ext cx="8383711" cy="6787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2pPr>
            <a:lvl3pPr marR="0" lvl="2"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3pPr>
            <a:lvl4pPr marR="0" lvl="3"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4pPr>
            <a:lvl5pPr marR="0" lvl="4"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5pPr>
            <a:lvl6pPr marR="0" lvl="5"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6pPr>
            <a:lvl7pPr marR="0" lvl="6"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7pPr>
            <a:lvl8pPr marR="0" lvl="7"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8pPr>
            <a:lvl9pPr marR="0" lvl="8"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9pPr>
          </a:lstStyle>
          <a:p>
            <a:r>
              <a:rPr lang="en-US" sz="4000" dirty="0">
                <a:solidFill>
                  <a:schemeClr val="bg2">
                    <a:lumMod val="25000"/>
                  </a:schemeClr>
                </a:solidFill>
              </a:rPr>
              <a:t>Some nice things:</a:t>
            </a:r>
            <a:endParaRPr lang="en-US" sz="4000" dirty="0">
              <a:solidFill>
                <a:schemeClr val="bg2">
                  <a:lumMod val="25000"/>
                </a:schemeClr>
              </a:solidFill>
              <a:highlight>
                <a:srgbClr val="FFCD00"/>
              </a:highlight>
            </a:endParaRPr>
          </a:p>
        </p:txBody>
      </p:sp>
      <p:grpSp>
        <p:nvGrpSpPr>
          <p:cNvPr id="6" name="Group 5">
            <a:extLst>
              <a:ext uri="{FF2B5EF4-FFF2-40B4-BE49-F238E27FC236}">
                <a16:creationId xmlns:a16="http://schemas.microsoft.com/office/drawing/2014/main" id="{7DC32B4F-7BBB-8349-87AF-61F20C2ABF0C}"/>
              </a:ext>
            </a:extLst>
          </p:cNvPr>
          <p:cNvGrpSpPr/>
          <p:nvPr/>
        </p:nvGrpSpPr>
        <p:grpSpPr>
          <a:xfrm>
            <a:off x="10960611" y="5704510"/>
            <a:ext cx="1041329" cy="944236"/>
            <a:chOff x="7855995" y="1871870"/>
            <a:chExt cx="3567448" cy="3119634"/>
          </a:xfrm>
        </p:grpSpPr>
        <p:sp>
          <p:nvSpPr>
            <p:cNvPr id="7" name="Rectangle 6">
              <a:extLst>
                <a:ext uri="{FF2B5EF4-FFF2-40B4-BE49-F238E27FC236}">
                  <a16:creationId xmlns:a16="http://schemas.microsoft.com/office/drawing/2014/main" id="{868729AB-5B84-D947-B54E-37017B3AE38C}"/>
                </a:ext>
              </a:extLst>
            </p:cNvPr>
            <p:cNvSpPr/>
            <p:nvPr/>
          </p:nvSpPr>
          <p:spPr>
            <a:xfrm>
              <a:off x="7855995" y="2866490"/>
              <a:ext cx="3567448" cy="2125014"/>
            </a:xfrm>
            <a:prstGeom prst="rect">
              <a:avLst/>
            </a:prstGeom>
            <a:solidFill>
              <a:srgbClr val="2E8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13B8A8-2E07-7E4D-AB64-A0C45A0AC2BD}"/>
                </a:ext>
              </a:extLst>
            </p:cNvPr>
            <p:cNvSpPr/>
            <p:nvPr/>
          </p:nvSpPr>
          <p:spPr>
            <a:xfrm>
              <a:off x="7855996" y="2866490"/>
              <a:ext cx="1822960" cy="2125014"/>
            </a:xfrm>
            <a:prstGeom prst="rect">
              <a:avLst/>
            </a:prstGeom>
            <a:solidFill>
              <a:srgbClr val="E7E6E6">
                <a:alpha val="37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917FC67-7576-B44C-9AA2-5AB1466FDB56}"/>
                </a:ext>
              </a:extLst>
            </p:cNvPr>
            <p:cNvSpPr/>
            <p:nvPr/>
          </p:nvSpPr>
          <p:spPr>
            <a:xfrm>
              <a:off x="9280849" y="3408784"/>
              <a:ext cx="789992" cy="76511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BA86F1-8746-3B4D-91E0-6222D1939E17}"/>
                </a:ext>
              </a:extLst>
            </p:cNvPr>
            <p:cNvSpPr/>
            <p:nvPr/>
          </p:nvSpPr>
          <p:spPr>
            <a:xfrm>
              <a:off x="9548327" y="3974841"/>
              <a:ext cx="261257" cy="640702"/>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FD7D9D5-10FF-9A40-B968-64B3C9588999}"/>
                </a:ext>
              </a:extLst>
            </p:cNvPr>
            <p:cNvSpPr/>
            <p:nvPr/>
          </p:nvSpPr>
          <p:spPr>
            <a:xfrm>
              <a:off x="8767476"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A618A15-9398-A644-B1D6-8BADBB083F1A}"/>
                </a:ext>
              </a:extLst>
            </p:cNvPr>
            <p:cNvSpPr/>
            <p:nvPr/>
          </p:nvSpPr>
          <p:spPr>
            <a:xfrm rot="16200000">
              <a:off x="9502960" y="1136386"/>
              <a:ext cx="354015" cy="182498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99B832-098A-D44F-ACCC-66393852A5B3}"/>
                </a:ext>
              </a:extLst>
            </p:cNvPr>
            <p:cNvSpPr/>
            <p:nvPr/>
          </p:nvSpPr>
          <p:spPr>
            <a:xfrm>
              <a:off x="10248869"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Shape 110">
            <a:extLst>
              <a:ext uri="{FF2B5EF4-FFF2-40B4-BE49-F238E27FC236}">
                <a16:creationId xmlns:a16="http://schemas.microsoft.com/office/drawing/2014/main" id="{2FCDF659-FC91-5B44-9B95-4FA40FD5DF9B}"/>
              </a:ext>
            </a:extLst>
          </p:cNvPr>
          <p:cNvSpPr txBox="1">
            <a:spLocks/>
          </p:cNvSpPr>
          <p:nvPr/>
        </p:nvSpPr>
        <p:spPr>
          <a:xfrm>
            <a:off x="739775" y="2631964"/>
            <a:ext cx="10014364" cy="35377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2pPr>
            <a:lvl3pPr marR="0" lvl="2"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3pPr>
            <a:lvl4pPr marR="0" lvl="3"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4pPr>
            <a:lvl5pPr marR="0" lvl="4"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5pPr>
            <a:lvl6pPr marR="0" lvl="5"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6pPr>
            <a:lvl7pPr marR="0" lvl="6"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7pPr>
            <a:lvl8pPr marR="0" lvl="7"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8pPr>
            <a:lvl9pPr marR="0" lvl="8"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9pPr>
          </a:lstStyle>
          <a:p>
            <a:pPr marL="742950" indent="-742950">
              <a:buFont typeface="+mj-lt"/>
              <a:buAutoNum type="arabicPeriod"/>
            </a:pPr>
            <a:r>
              <a:rPr lang="en-US" sz="2400" dirty="0">
                <a:solidFill>
                  <a:srgbClr val="2E86C1"/>
                </a:solidFill>
              </a:rPr>
              <a:t>Logic = can use branching logic for the questions </a:t>
            </a:r>
          </a:p>
          <a:p>
            <a:pPr marL="742950" indent="-742950">
              <a:buFont typeface="+mj-lt"/>
              <a:buAutoNum type="arabicPeriod"/>
            </a:pPr>
            <a:r>
              <a:rPr lang="en-US" sz="2400" dirty="0">
                <a:solidFill>
                  <a:srgbClr val="2E86C1"/>
                </a:solidFill>
              </a:rPr>
              <a:t>Piping = using answers provided previously in another question or answer option </a:t>
            </a:r>
          </a:p>
          <a:p>
            <a:pPr marL="742950" indent="-742950">
              <a:buFont typeface="+mj-lt"/>
              <a:buAutoNum type="arabicPeriod"/>
            </a:pPr>
            <a:r>
              <a:rPr lang="en-US" sz="2400" dirty="0">
                <a:solidFill>
                  <a:srgbClr val="2E86C1"/>
                </a:solidFill>
              </a:rPr>
              <a:t>Automatic De-identification = data export and user rights</a:t>
            </a:r>
          </a:p>
          <a:p>
            <a:pPr marL="742950" indent="-742950">
              <a:buFont typeface="+mj-lt"/>
              <a:buAutoNum type="arabicPeriod"/>
            </a:pPr>
            <a:r>
              <a:rPr lang="en-US" sz="2400" dirty="0">
                <a:solidFill>
                  <a:srgbClr val="2E86C1"/>
                </a:solidFill>
              </a:rPr>
              <a:t>Longitudinal Designs = automatic scheduling, great data organization </a:t>
            </a:r>
          </a:p>
          <a:p>
            <a:pPr marL="742950" indent="-742950">
              <a:buFont typeface="+mj-lt"/>
              <a:buAutoNum type="arabicPeriod"/>
            </a:pPr>
            <a:r>
              <a:rPr lang="en-US" sz="2400" dirty="0">
                <a:solidFill>
                  <a:srgbClr val="2E86C1"/>
                </a:solidFill>
              </a:rPr>
              <a:t>Mobile App = offline mobile app data entry </a:t>
            </a:r>
          </a:p>
          <a:p>
            <a:pPr marL="742950" indent="-742950">
              <a:buFont typeface="+mj-lt"/>
              <a:buAutoNum type="arabicPeriod"/>
            </a:pPr>
            <a:r>
              <a:rPr lang="en-US" sz="2400" dirty="0">
                <a:solidFill>
                  <a:srgbClr val="E7E6E6"/>
                </a:solidFill>
              </a:rPr>
              <a:t>Data Dictionary = automatic data dictionary creation (and it is useful in creating the project)</a:t>
            </a:r>
          </a:p>
        </p:txBody>
      </p:sp>
      <p:sp>
        <p:nvSpPr>
          <p:cNvPr id="2" name="Slide Number Placeholder 1">
            <a:extLst>
              <a:ext uri="{FF2B5EF4-FFF2-40B4-BE49-F238E27FC236}">
                <a16:creationId xmlns:a16="http://schemas.microsoft.com/office/drawing/2014/main" id="{DF5E09E9-F345-ED4C-8571-C49C0B9F135D}"/>
              </a:ext>
            </a:extLst>
          </p:cNvPr>
          <p:cNvSpPr>
            <a:spLocks noGrp="1"/>
          </p:cNvSpPr>
          <p:nvPr>
            <p:ph type="sldNum" sz="quarter" idx="12"/>
          </p:nvPr>
        </p:nvSpPr>
        <p:spPr>
          <a:xfrm>
            <a:off x="8915885" y="6102923"/>
            <a:ext cx="2743200" cy="365125"/>
          </a:xfrm>
        </p:spPr>
        <p:txBody>
          <a:bodyPr/>
          <a:lstStyle/>
          <a:p>
            <a:fld id="{9E8CC8BB-6F44-5945-B70E-3CC15F1413C0}" type="slidenum">
              <a:rPr lang="en-US" smtClean="0"/>
              <a:t>17</a:t>
            </a:fld>
            <a:endParaRPr lang="en-US" dirty="0"/>
          </a:p>
        </p:txBody>
      </p:sp>
    </p:spTree>
    <p:extLst>
      <p:ext uri="{BB962C8B-B14F-4D97-AF65-F5344CB8AC3E}">
        <p14:creationId xmlns:p14="http://schemas.microsoft.com/office/powerpoint/2010/main" val="2550085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1">
            <a:extLst>
              <a:ext uri="{FF2B5EF4-FFF2-40B4-BE49-F238E27FC236}">
                <a16:creationId xmlns:a16="http://schemas.microsoft.com/office/drawing/2014/main" id="{A37F0841-ADA2-6B47-B215-BCD7160930D7}"/>
              </a:ext>
            </a:extLst>
          </p:cNvPr>
          <p:cNvSpPr txBox="1">
            <a:spLocks noGrp="1"/>
          </p:cNvSpPr>
          <p:nvPr>
            <p:ph type="ctrTitle"/>
          </p:nvPr>
        </p:nvSpPr>
        <p:spPr>
          <a:xfrm>
            <a:off x="739776" y="369870"/>
            <a:ext cx="10674812" cy="924674"/>
          </a:xfrm>
          <a:prstGeom prst="rect">
            <a:avLst/>
          </a:prstGeom>
          <a:noFill/>
          <a:ln>
            <a:noFill/>
          </a:ln>
        </p:spPr>
        <p:txBody>
          <a:bodyPr spcFirstLastPara="1" wrap="square" lIns="91425" tIns="91425" rIns="91425" bIns="91425" anchor="ctr" anchorCtr="0">
            <a:noAutofit/>
          </a:bodyPr>
          <a:lstStyle/>
          <a:p>
            <a:pPr lvl="0" algn="l">
              <a:spcBef>
                <a:spcPts val="0"/>
              </a:spcBef>
            </a:pPr>
            <a:r>
              <a:rPr lang="en-US" sz="5400" b="1" dirty="0">
                <a:solidFill>
                  <a:srgbClr val="CD5C5C"/>
                </a:solidFill>
                <a:latin typeface="Lora" pitchFamily="2" charset="77"/>
              </a:rPr>
              <a:t>REDCap</a:t>
            </a:r>
            <a:endParaRPr sz="5400" b="1" dirty="0">
              <a:solidFill>
                <a:srgbClr val="BFC9CA"/>
              </a:solidFill>
              <a:latin typeface="Lora" pitchFamily="2" charset="77"/>
            </a:endParaRPr>
          </a:p>
        </p:txBody>
      </p:sp>
      <p:sp>
        <p:nvSpPr>
          <p:cNvPr id="3" name="Shape 110">
            <a:extLst>
              <a:ext uri="{FF2B5EF4-FFF2-40B4-BE49-F238E27FC236}">
                <a16:creationId xmlns:a16="http://schemas.microsoft.com/office/drawing/2014/main" id="{95E5926D-D879-5A4E-A42B-A00725806E6C}"/>
              </a:ext>
            </a:extLst>
          </p:cNvPr>
          <p:cNvSpPr txBox="1">
            <a:spLocks/>
          </p:cNvSpPr>
          <p:nvPr/>
        </p:nvSpPr>
        <p:spPr>
          <a:xfrm>
            <a:off x="739776" y="1584000"/>
            <a:ext cx="8383711" cy="6787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2pPr>
            <a:lvl3pPr marR="0" lvl="2"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3pPr>
            <a:lvl4pPr marR="0" lvl="3"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4pPr>
            <a:lvl5pPr marR="0" lvl="4"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5pPr>
            <a:lvl6pPr marR="0" lvl="5"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6pPr>
            <a:lvl7pPr marR="0" lvl="6"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7pPr>
            <a:lvl8pPr marR="0" lvl="7"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8pPr>
            <a:lvl9pPr marR="0" lvl="8"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9pPr>
          </a:lstStyle>
          <a:p>
            <a:r>
              <a:rPr lang="en-US" sz="4000" dirty="0">
                <a:solidFill>
                  <a:schemeClr val="bg2">
                    <a:lumMod val="25000"/>
                  </a:schemeClr>
                </a:solidFill>
              </a:rPr>
              <a:t>Some nice things:</a:t>
            </a:r>
            <a:endParaRPr lang="en-US" sz="4000" dirty="0">
              <a:solidFill>
                <a:schemeClr val="bg2">
                  <a:lumMod val="25000"/>
                </a:schemeClr>
              </a:solidFill>
              <a:highlight>
                <a:srgbClr val="FFCD00"/>
              </a:highlight>
            </a:endParaRPr>
          </a:p>
        </p:txBody>
      </p:sp>
      <p:grpSp>
        <p:nvGrpSpPr>
          <p:cNvPr id="6" name="Group 5">
            <a:extLst>
              <a:ext uri="{FF2B5EF4-FFF2-40B4-BE49-F238E27FC236}">
                <a16:creationId xmlns:a16="http://schemas.microsoft.com/office/drawing/2014/main" id="{7DC32B4F-7BBB-8349-87AF-61F20C2ABF0C}"/>
              </a:ext>
            </a:extLst>
          </p:cNvPr>
          <p:cNvGrpSpPr/>
          <p:nvPr/>
        </p:nvGrpSpPr>
        <p:grpSpPr>
          <a:xfrm>
            <a:off x="10960611" y="5704510"/>
            <a:ext cx="1041329" cy="944236"/>
            <a:chOff x="7855995" y="1871870"/>
            <a:chExt cx="3567448" cy="3119634"/>
          </a:xfrm>
        </p:grpSpPr>
        <p:sp>
          <p:nvSpPr>
            <p:cNvPr id="7" name="Rectangle 6">
              <a:extLst>
                <a:ext uri="{FF2B5EF4-FFF2-40B4-BE49-F238E27FC236}">
                  <a16:creationId xmlns:a16="http://schemas.microsoft.com/office/drawing/2014/main" id="{868729AB-5B84-D947-B54E-37017B3AE38C}"/>
                </a:ext>
              </a:extLst>
            </p:cNvPr>
            <p:cNvSpPr/>
            <p:nvPr/>
          </p:nvSpPr>
          <p:spPr>
            <a:xfrm>
              <a:off x="7855995" y="2866490"/>
              <a:ext cx="3567448" cy="2125014"/>
            </a:xfrm>
            <a:prstGeom prst="rect">
              <a:avLst/>
            </a:prstGeom>
            <a:solidFill>
              <a:srgbClr val="2E8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13B8A8-2E07-7E4D-AB64-A0C45A0AC2BD}"/>
                </a:ext>
              </a:extLst>
            </p:cNvPr>
            <p:cNvSpPr/>
            <p:nvPr/>
          </p:nvSpPr>
          <p:spPr>
            <a:xfrm>
              <a:off x="7855996" y="2866490"/>
              <a:ext cx="1822960" cy="2125014"/>
            </a:xfrm>
            <a:prstGeom prst="rect">
              <a:avLst/>
            </a:prstGeom>
            <a:solidFill>
              <a:srgbClr val="E7E6E6">
                <a:alpha val="37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917FC67-7576-B44C-9AA2-5AB1466FDB56}"/>
                </a:ext>
              </a:extLst>
            </p:cNvPr>
            <p:cNvSpPr/>
            <p:nvPr/>
          </p:nvSpPr>
          <p:spPr>
            <a:xfrm>
              <a:off x="9280849" y="3408784"/>
              <a:ext cx="789992" cy="76511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BA86F1-8746-3B4D-91E0-6222D1939E17}"/>
                </a:ext>
              </a:extLst>
            </p:cNvPr>
            <p:cNvSpPr/>
            <p:nvPr/>
          </p:nvSpPr>
          <p:spPr>
            <a:xfrm>
              <a:off x="9548327" y="3974841"/>
              <a:ext cx="261257" cy="640702"/>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FD7D9D5-10FF-9A40-B968-64B3C9588999}"/>
                </a:ext>
              </a:extLst>
            </p:cNvPr>
            <p:cNvSpPr/>
            <p:nvPr/>
          </p:nvSpPr>
          <p:spPr>
            <a:xfrm>
              <a:off x="8767476"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A618A15-9398-A644-B1D6-8BADBB083F1A}"/>
                </a:ext>
              </a:extLst>
            </p:cNvPr>
            <p:cNvSpPr/>
            <p:nvPr/>
          </p:nvSpPr>
          <p:spPr>
            <a:xfrm rot="16200000">
              <a:off x="9502960" y="1136386"/>
              <a:ext cx="354015" cy="182498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99B832-098A-D44F-ACCC-66393852A5B3}"/>
                </a:ext>
              </a:extLst>
            </p:cNvPr>
            <p:cNvSpPr/>
            <p:nvPr/>
          </p:nvSpPr>
          <p:spPr>
            <a:xfrm>
              <a:off x="10248869"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Shape 110">
            <a:extLst>
              <a:ext uri="{FF2B5EF4-FFF2-40B4-BE49-F238E27FC236}">
                <a16:creationId xmlns:a16="http://schemas.microsoft.com/office/drawing/2014/main" id="{2FCDF659-FC91-5B44-9B95-4FA40FD5DF9B}"/>
              </a:ext>
            </a:extLst>
          </p:cNvPr>
          <p:cNvSpPr txBox="1">
            <a:spLocks/>
          </p:cNvSpPr>
          <p:nvPr/>
        </p:nvSpPr>
        <p:spPr>
          <a:xfrm>
            <a:off x="739775" y="2631964"/>
            <a:ext cx="10014364" cy="35377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2pPr>
            <a:lvl3pPr marR="0" lvl="2"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3pPr>
            <a:lvl4pPr marR="0" lvl="3"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4pPr>
            <a:lvl5pPr marR="0" lvl="4"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5pPr>
            <a:lvl6pPr marR="0" lvl="5"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6pPr>
            <a:lvl7pPr marR="0" lvl="6"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7pPr>
            <a:lvl8pPr marR="0" lvl="7"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8pPr>
            <a:lvl9pPr marR="0" lvl="8"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9pPr>
          </a:lstStyle>
          <a:p>
            <a:pPr marL="742950" indent="-742950">
              <a:buFont typeface="+mj-lt"/>
              <a:buAutoNum type="arabicPeriod"/>
            </a:pPr>
            <a:r>
              <a:rPr lang="en-US" sz="2400" dirty="0">
                <a:solidFill>
                  <a:srgbClr val="2E86C1"/>
                </a:solidFill>
              </a:rPr>
              <a:t>Logic = can use branching logic for the questions </a:t>
            </a:r>
          </a:p>
          <a:p>
            <a:pPr marL="742950" indent="-742950">
              <a:buFont typeface="+mj-lt"/>
              <a:buAutoNum type="arabicPeriod"/>
            </a:pPr>
            <a:r>
              <a:rPr lang="en-US" sz="2400" dirty="0">
                <a:solidFill>
                  <a:srgbClr val="2E86C1"/>
                </a:solidFill>
              </a:rPr>
              <a:t>Piping = using answers provided previously in another question or answer option </a:t>
            </a:r>
          </a:p>
          <a:p>
            <a:pPr marL="742950" indent="-742950">
              <a:buFont typeface="+mj-lt"/>
              <a:buAutoNum type="arabicPeriod"/>
            </a:pPr>
            <a:r>
              <a:rPr lang="en-US" sz="2400" dirty="0">
                <a:solidFill>
                  <a:srgbClr val="2E86C1"/>
                </a:solidFill>
              </a:rPr>
              <a:t>Automatic De-identification = data export and user rights</a:t>
            </a:r>
          </a:p>
          <a:p>
            <a:pPr marL="742950" indent="-742950">
              <a:buFont typeface="+mj-lt"/>
              <a:buAutoNum type="arabicPeriod"/>
            </a:pPr>
            <a:r>
              <a:rPr lang="en-US" sz="2400" dirty="0">
                <a:solidFill>
                  <a:srgbClr val="2E86C1"/>
                </a:solidFill>
              </a:rPr>
              <a:t>Longitudinal Designs = automatic scheduling, great data organization </a:t>
            </a:r>
          </a:p>
          <a:p>
            <a:pPr marL="742950" indent="-742950">
              <a:buFont typeface="+mj-lt"/>
              <a:buAutoNum type="arabicPeriod"/>
            </a:pPr>
            <a:r>
              <a:rPr lang="en-US" sz="2400" dirty="0">
                <a:solidFill>
                  <a:srgbClr val="2E86C1"/>
                </a:solidFill>
              </a:rPr>
              <a:t>Mobile App = offline mobile app data entry </a:t>
            </a:r>
          </a:p>
          <a:p>
            <a:pPr marL="742950" indent="-742950">
              <a:buFont typeface="+mj-lt"/>
              <a:buAutoNum type="arabicPeriod"/>
            </a:pPr>
            <a:r>
              <a:rPr lang="en-US" sz="2400" dirty="0">
                <a:solidFill>
                  <a:srgbClr val="CD5C5C"/>
                </a:solidFill>
              </a:rPr>
              <a:t>Data Dictionary = automatic data dictionary creation (and it is useful in creating the project)</a:t>
            </a:r>
          </a:p>
        </p:txBody>
      </p:sp>
      <p:sp>
        <p:nvSpPr>
          <p:cNvPr id="2" name="Slide Number Placeholder 1">
            <a:extLst>
              <a:ext uri="{FF2B5EF4-FFF2-40B4-BE49-F238E27FC236}">
                <a16:creationId xmlns:a16="http://schemas.microsoft.com/office/drawing/2014/main" id="{A25C766B-AF18-7345-B439-41A0C4B3B433}"/>
              </a:ext>
            </a:extLst>
          </p:cNvPr>
          <p:cNvSpPr>
            <a:spLocks noGrp="1"/>
          </p:cNvSpPr>
          <p:nvPr>
            <p:ph type="sldNum" sz="quarter" idx="12"/>
          </p:nvPr>
        </p:nvSpPr>
        <p:spPr>
          <a:xfrm>
            <a:off x="8915885" y="6102923"/>
            <a:ext cx="2743200" cy="365125"/>
          </a:xfrm>
        </p:spPr>
        <p:txBody>
          <a:bodyPr/>
          <a:lstStyle/>
          <a:p>
            <a:fld id="{9E8CC8BB-6F44-5945-B70E-3CC15F1413C0}" type="slidenum">
              <a:rPr lang="en-US" smtClean="0"/>
              <a:t>18</a:t>
            </a:fld>
            <a:endParaRPr lang="en-US" dirty="0"/>
          </a:p>
        </p:txBody>
      </p:sp>
    </p:spTree>
    <p:extLst>
      <p:ext uri="{BB962C8B-B14F-4D97-AF65-F5344CB8AC3E}">
        <p14:creationId xmlns:p14="http://schemas.microsoft.com/office/powerpoint/2010/main" val="3047056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1">
            <a:extLst>
              <a:ext uri="{FF2B5EF4-FFF2-40B4-BE49-F238E27FC236}">
                <a16:creationId xmlns:a16="http://schemas.microsoft.com/office/drawing/2014/main" id="{A37F0841-ADA2-6B47-B215-BCD7160930D7}"/>
              </a:ext>
            </a:extLst>
          </p:cNvPr>
          <p:cNvSpPr txBox="1">
            <a:spLocks noGrp="1"/>
          </p:cNvSpPr>
          <p:nvPr>
            <p:ph type="ctrTitle"/>
          </p:nvPr>
        </p:nvSpPr>
        <p:spPr>
          <a:xfrm>
            <a:off x="739776" y="369870"/>
            <a:ext cx="10674812" cy="924674"/>
          </a:xfrm>
          <a:prstGeom prst="rect">
            <a:avLst/>
          </a:prstGeom>
          <a:noFill/>
          <a:ln>
            <a:noFill/>
          </a:ln>
        </p:spPr>
        <p:txBody>
          <a:bodyPr spcFirstLastPara="1" wrap="square" lIns="91425" tIns="91425" rIns="91425" bIns="91425" anchor="ctr" anchorCtr="0">
            <a:noAutofit/>
          </a:bodyPr>
          <a:lstStyle/>
          <a:p>
            <a:pPr lvl="0" algn="l">
              <a:spcBef>
                <a:spcPts val="0"/>
              </a:spcBef>
            </a:pPr>
            <a:r>
              <a:rPr lang="en-US" sz="5400" b="1" dirty="0">
                <a:solidFill>
                  <a:srgbClr val="CD5C5C"/>
                </a:solidFill>
                <a:latin typeface="Lora" pitchFamily="2" charset="77"/>
              </a:rPr>
              <a:t>REDCap</a:t>
            </a:r>
            <a:endParaRPr sz="5400" b="1" dirty="0">
              <a:solidFill>
                <a:srgbClr val="BFC9CA"/>
              </a:solidFill>
              <a:latin typeface="Lora" pitchFamily="2" charset="77"/>
            </a:endParaRPr>
          </a:p>
        </p:txBody>
      </p:sp>
      <p:sp>
        <p:nvSpPr>
          <p:cNvPr id="3" name="Shape 110">
            <a:extLst>
              <a:ext uri="{FF2B5EF4-FFF2-40B4-BE49-F238E27FC236}">
                <a16:creationId xmlns:a16="http://schemas.microsoft.com/office/drawing/2014/main" id="{95E5926D-D879-5A4E-A42B-A00725806E6C}"/>
              </a:ext>
            </a:extLst>
          </p:cNvPr>
          <p:cNvSpPr txBox="1">
            <a:spLocks/>
          </p:cNvSpPr>
          <p:nvPr/>
        </p:nvSpPr>
        <p:spPr>
          <a:xfrm>
            <a:off x="739776" y="1583999"/>
            <a:ext cx="10486894" cy="45189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2pPr>
            <a:lvl3pPr marR="0" lvl="2"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3pPr>
            <a:lvl4pPr marR="0" lvl="3"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4pPr>
            <a:lvl5pPr marR="0" lvl="4"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5pPr>
            <a:lvl6pPr marR="0" lvl="5"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6pPr>
            <a:lvl7pPr marR="0" lvl="6"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7pPr>
            <a:lvl8pPr marR="0" lvl="7"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8pPr>
            <a:lvl9pPr marR="0" lvl="8"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9pPr>
          </a:lstStyle>
          <a:p>
            <a:r>
              <a:rPr lang="en-US" sz="4000" dirty="0">
                <a:solidFill>
                  <a:schemeClr val="bg2">
                    <a:lumMod val="50000"/>
                  </a:schemeClr>
                </a:solidFill>
              </a:rPr>
              <a:t>Similarly to Qualtrics, </a:t>
            </a:r>
            <a:r>
              <a:rPr lang="en-US" sz="4000" dirty="0">
                <a:solidFill>
                  <a:srgbClr val="CD5C5C"/>
                </a:solidFill>
              </a:rPr>
              <a:t>REDCap</a:t>
            </a:r>
            <a:r>
              <a:rPr lang="en-US" sz="4000" dirty="0">
                <a:solidFill>
                  <a:schemeClr val="bg2">
                    <a:lumMod val="50000"/>
                  </a:schemeClr>
                </a:solidFill>
              </a:rPr>
              <a:t> provides a </a:t>
            </a:r>
            <a:r>
              <a:rPr lang="en-US" sz="4000" dirty="0">
                <a:solidFill>
                  <a:srgbClr val="2E86C1"/>
                </a:solidFill>
              </a:rPr>
              <a:t>link</a:t>
            </a:r>
            <a:r>
              <a:rPr lang="en-US" sz="4000" dirty="0">
                <a:solidFill>
                  <a:schemeClr val="bg2">
                    <a:lumMod val="50000"/>
                  </a:schemeClr>
                </a:solidFill>
              </a:rPr>
              <a:t> that can be easily included on your website</a:t>
            </a:r>
          </a:p>
          <a:p>
            <a:pPr marL="571500" indent="-571500">
              <a:buFont typeface="Arial" panose="020B0604020202020204" pitchFamily="34" charset="0"/>
              <a:buChar char="•"/>
            </a:pPr>
            <a:r>
              <a:rPr lang="en-US" sz="4000" dirty="0">
                <a:solidFill>
                  <a:schemeClr val="bg2">
                    <a:lumMod val="50000"/>
                  </a:schemeClr>
                </a:solidFill>
              </a:rPr>
              <a:t>Can customize somewhat</a:t>
            </a:r>
          </a:p>
          <a:p>
            <a:endParaRPr lang="en-US" sz="4000" dirty="0">
              <a:solidFill>
                <a:schemeClr val="bg2">
                  <a:lumMod val="50000"/>
                </a:schemeClr>
              </a:solidFill>
            </a:endParaRPr>
          </a:p>
          <a:p>
            <a:r>
              <a:rPr lang="en-US" sz="4000" dirty="0">
                <a:solidFill>
                  <a:schemeClr val="bg2">
                    <a:lumMod val="50000"/>
                  </a:schemeClr>
                </a:solidFill>
              </a:rPr>
              <a:t>Survey can be highly customized to </a:t>
            </a:r>
            <a:r>
              <a:rPr lang="en-US" sz="4000" dirty="0">
                <a:solidFill>
                  <a:srgbClr val="FA8072"/>
                </a:solidFill>
              </a:rPr>
              <a:t>work with your website’s design</a:t>
            </a:r>
          </a:p>
        </p:txBody>
      </p:sp>
      <p:grpSp>
        <p:nvGrpSpPr>
          <p:cNvPr id="6" name="Group 5">
            <a:extLst>
              <a:ext uri="{FF2B5EF4-FFF2-40B4-BE49-F238E27FC236}">
                <a16:creationId xmlns:a16="http://schemas.microsoft.com/office/drawing/2014/main" id="{7DC32B4F-7BBB-8349-87AF-61F20C2ABF0C}"/>
              </a:ext>
            </a:extLst>
          </p:cNvPr>
          <p:cNvGrpSpPr/>
          <p:nvPr/>
        </p:nvGrpSpPr>
        <p:grpSpPr>
          <a:xfrm>
            <a:off x="10960611" y="5704510"/>
            <a:ext cx="1041329" cy="944236"/>
            <a:chOff x="7855995" y="1871870"/>
            <a:chExt cx="3567448" cy="3119634"/>
          </a:xfrm>
        </p:grpSpPr>
        <p:sp>
          <p:nvSpPr>
            <p:cNvPr id="7" name="Rectangle 6">
              <a:extLst>
                <a:ext uri="{FF2B5EF4-FFF2-40B4-BE49-F238E27FC236}">
                  <a16:creationId xmlns:a16="http://schemas.microsoft.com/office/drawing/2014/main" id="{868729AB-5B84-D947-B54E-37017B3AE38C}"/>
                </a:ext>
              </a:extLst>
            </p:cNvPr>
            <p:cNvSpPr/>
            <p:nvPr/>
          </p:nvSpPr>
          <p:spPr>
            <a:xfrm>
              <a:off x="7855995" y="2866490"/>
              <a:ext cx="3567448" cy="2125014"/>
            </a:xfrm>
            <a:prstGeom prst="rect">
              <a:avLst/>
            </a:prstGeom>
            <a:solidFill>
              <a:srgbClr val="2E8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13B8A8-2E07-7E4D-AB64-A0C45A0AC2BD}"/>
                </a:ext>
              </a:extLst>
            </p:cNvPr>
            <p:cNvSpPr/>
            <p:nvPr/>
          </p:nvSpPr>
          <p:spPr>
            <a:xfrm>
              <a:off x="7855996" y="2866490"/>
              <a:ext cx="1822960" cy="2125014"/>
            </a:xfrm>
            <a:prstGeom prst="rect">
              <a:avLst/>
            </a:prstGeom>
            <a:solidFill>
              <a:srgbClr val="E7E6E6">
                <a:alpha val="37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917FC67-7576-B44C-9AA2-5AB1466FDB56}"/>
                </a:ext>
              </a:extLst>
            </p:cNvPr>
            <p:cNvSpPr/>
            <p:nvPr/>
          </p:nvSpPr>
          <p:spPr>
            <a:xfrm>
              <a:off x="9280849" y="3408784"/>
              <a:ext cx="789992" cy="76511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BA86F1-8746-3B4D-91E0-6222D1939E17}"/>
                </a:ext>
              </a:extLst>
            </p:cNvPr>
            <p:cNvSpPr/>
            <p:nvPr/>
          </p:nvSpPr>
          <p:spPr>
            <a:xfrm>
              <a:off x="9548327" y="3974841"/>
              <a:ext cx="261257" cy="640702"/>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FD7D9D5-10FF-9A40-B968-64B3C9588999}"/>
                </a:ext>
              </a:extLst>
            </p:cNvPr>
            <p:cNvSpPr/>
            <p:nvPr/>
          </p:nvSpPr>
          <p:spPr>
            <a:xfrm>
              <a:off x="8767476"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A618A15-9398-A644-B1D6-8BADBB083F1A}"/>
                </a:ext>
              </a:extLst>
            </p:cNvPr>
            <p:cNvSpPr/>
            <p:nvPr/>
          </p:nvSpPr>
          <p:spPr>
            <a:xfrm rot="16200000">
              <a:off x="9502960" y="1136386"/>
              <a:ext cx="354015" cy="182498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99B832-098A-D44F-ACCC-66393852A5B3}"/>
                </a:ext>
              </a:extLst>
            </p:cNvPr>
            <p:cNvSpPr/>
            <p:nvPr/>
          </p:nvSpPr>
          <p:spPr>
            <a:xfrm>
              <a:off x="10248869"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22DDD291-9775-6F43-8A55-9F9F6E0C3125}"/>
              </a:ext>
            </a:extLst>
          </p:cNvPr>
          <p:cNvSpPr>
            <a:spLocks noGrp="1"/>
          </p:cNvSpPr>
          <p:nvPr>
            <p:ph type="sldNum" sz="quarter" idx="12"/>
          </p:nvPr>
        </p:nvSpPr>
        <p:spPr>
          <a:xfrm>
            <a:off x="8915885" y="6102923"/>
            <a:ext cx="2743200" cy="365125"/>
          </a:xfrm>
        </p:spPr>
        <p:txBody>
          <a:bodyPr/>
          <a:lstStyle/>
          <a:p>
            <a:fld id="{9E8CC8BB-6F44-5945-B70E-3CC15F1413C0}" type="slidenum">
              <a:rPr lang="en-US" smtClean="0"/>
              <a:t>19</a:t>
            </a:fld>
            <a:endParaRPr lang="en-US" dirty="0"/>
          </a:p>
        </p:txBody>
      </p:sp>
    </p:spTree>
    <p:extLst>
      <p:ext uri="{BB962C8B-B14F-4D97-AF65-F5344CB8AC3E}">
        <p14:creationId xmlns:p14="http://schemas.microsoft.com/office/powerpoint/2010/main" val="1096033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1">
            <a:extLst>
              <a:ext uri="{FF2B5EF4-FFF2-40B4-BE49-F238E27FC236}">
                <a16:creationId xmlns:a16="http://schemas.microsoft.com/office/drawing/2014/main" id="{A37F0841-ADA2-6B47-B215-BCD7160930D7}"/>
              </a:ext>
            </a:extLst>
          </p:cNvPr>
          <p:cNvSpPr txBox="1">
            <a:spLocks noGrp="1"/>
          </p:cNvSpPr>
          <p:nvPr>
            <p:ph type="ctrTitle"/>
          </p:nvPr>
        </p:nvSpPr>
        <p:spPr>
          <a:xfrm>
            <a:off x="2763785" y="557509"/>
            <a:ext cx="8619981" cy="2039692"/>
          </a:xfrm>
          <a:prstGeom prst="rect">
            <a:avLst/>
          </a:prstGeom>
          <a:noFill/>
          <a:ln>
            <a:noFill/>
          </a:ln>
        </p:spPr>
        <p:txBody>
          <a:bodyPr spcFirstLastPara="1" wrap="square" lIns="91425" tIns="91425" rIns="91425" bIns="91425" anchor="ctr" anchorCtr="0">
            <a:noAutofit/>
          </a:bodyPr>
          <a:lstStyle/>
          <a:p>
            <a:pPr lvl="0" algn="l">
              <a:spcBef>
                <a:spcPts val="0"/>
              </a:spcBef>
            </a:pPr>
            <a:r>
              <a:rPr lang="en-US" b="1" dirty="0">
                <a:solidFill>
                  <a:srgbClr val="2E86C1"/>
                </a:solidFill>
                <a:latin typeface="Lora" pitchFamily="2" charset="77"/>
              </a:rPr>
              <a:t>General Tools for Secure Data Capture</a:t>
            </a:r>
            <a:endParaRPr b="1" dirty="0">
              <a:solidFill>
                <a:srgbClr val="2E86C1"/>
              </a:solidFill>
              <a:latin typeface="Lora" pitchFamily="2" charset="77"/>
            </a:endParaRPr>
          </a:p>
        </p:txBody>
      </p:sp>
      <p:sp>
        <p:nvSpPr>
          <p:cNvPr id="2" name="Rectangle 1">
            <a:extLst>
              <a:ext uri="{FF2B5EF4-FFF2-40B4-BE49-F238E27FC236}">
                <a16:creationId xmlns:a16="http://schemas.microsoft.com/office/drawing/2014/main" id="{4424DF40-277D-DE4C-B767-2C7F0EA0143B}"/>
              </a:ext>
            </a:extLst>
          </p:cNvPr>
          <p:cNvSpPr/>
          <p:nvPr/>
        </p:nvSpPr>
        <p:spPr>
          <a:xfrm>
            <a:off x="910529" y="0"/>
            <a:ext cx="1220206" cy="3154710"/>
          </a:xfrm>
          <a:prstGeom prst="rect">
            <a:avLst/>
          </a:prstGeom>
        </p:spPr>
        <p:txBody>
          <a:bodyPr wrap="none">
            <a:spAutoFit/>
          </a:bodyPr>
          <a:lstStyle/>
          <a:p>
            <a:r>
              <a:rPr lang="en-US" sz="19900" b="1" dirty="0">
                <a:solidFill>
                  <a:srgbClr val="BFC9CA"/>
                </a:solidFill>
                <a:latin typeface="Lora" pitchFamily="2" charset="77"/>
              </a:rPr>
              <a:t>1</a:t>
            </a:r>
            <a:endParaRPr lang="en-US" sz="19900" dirty="0">
              <a:solidFill>
                <a:srgbClr val="BFC9CA"/>
              </a:solidFill>
            </a:endParaRPr>
          </a:p>
        </p:txBody>
      </p:sp>
      <p:sp>
        <p:nvSpPr>
          <p:cNvPr id="5" name="Shape 98">
            <a:extLst>
              <a:ext uri="{FF2B5EF4-FFF2-40B4-BE49-F238E27FC236}">
                <a16:creationId xmlns:a16="http://schemas.microsoft.com/office/drawing/2014/main" id="{19F646F2-C240-6C4A-B249-B219CFFF50D4}"/>
              </a:ext>
            </a:extLst>
          </p:cNvPr>
          <p:cNvSpPr txBox="1">
            <a:spLocks/>
          </p:cNvSpPr>
          <p:nvPr/>
        </p:nvSpPr>
        <p:spPr>
          <a:xfrm>
            <a:off x="2763785" y="4498443"/>
            <a:ext cx="8619981" cy="1159800"/>
          </a:xfrm>
          <a:prstGeom prst="rect">
            <a:avLst/>
          </a:prstGeom>
        </p:spPr>
        <p:txBody>
          <a:bodyPr spcFirstLastPara="1" vert="horz" wrap="square" lIns="91425" tIns="91425" rIns="91425" bIns="91425"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sz="6600" b="1" dirty="0">
                <a:solidFill>
                  <a:srgbClr val="CD5C5C"/>
                </a:solidFill>
                <a:latin typeface="Lora" pitchFamily="2" charset="77"/>
              </a:rPr>
              <a:t>Introduction to REDCap</a:t>
            </a:r>
          </a:p>
        </p:txBody>
      </p:sp>
      <p:sp>
        <p:nvSpPr>
          <p:cNvPr id="6" name="Rectangle 5">
            <a:extLst>
              <a:ext uri="{FF2B5EF4-FFF2-40B4-BE49-F238E27FC236}">
                <a16:creationId xmlns:a16="http://schemas.microsoft.com/office/drawing/2014/main" id="{3AA5A86E-7721-2346-949F-962BA2A1966C}"/>
              </a:ext>
            </a:extLst>
          </p:cNvPr>
          <p:cNvSpPr/>
          <p:nvPr/>
        </p:nvSpPr>
        <p:spPr>
          <a:xfrm>
            <a:off x="747824" y="3026181"/>
            <a:ext cx="1545616" cy="3154710"/>
          </a:xfrm>
          <a:prstGeom prst="rect">
            <a:avLst/>
          </a:prstGeom>
        </p:spPr>
        <p:txBody>
          <a:bodyPr wrap="none">
            <a:spAutoFit/>
          </a:bodyPr>
          <a:lstStyle/>
          <a:p>
            <a:r>
              <a:rPr lang="en-US" sz="19900" b="1" dirty="0">
                <a:solidFill>
                  <a:srgbClr val="BFC9CA"/>
                </a:solidFill>
                <a:latin typeface="Lora" pitchFamily="2" charset="77"/>
              </a:rPr>
              <a:t>2</a:t>
            </a:r>
            <a:endParaRPr lang="en-US" sz="19900" dirty="0">
              <a:solidFill>
                <a:srgbClr val="BFC9CA"/>
              </a:solidFill>
            </a:endParaRPr>
          </a:p>
        </p:txBody>
      </p:sp>
      <p:grpSp>
        <p:nvGrpSpPr>
          <p:cNvPr id="7" name="Group 6">
            <a:extLst>
              <a:ext uri="{FF2B5EF4-FFF2-40B4-BE49-F238E27FC236}">
                <a16:creationId xmlns:a16="http://schemas.microsoft.com/office/drawing/2014/main" id="{76471F43-DED8-BB4E-A9CD-6F736129BE4F}"/>
              </a:ext>
            </a:extLst>
          </p:cNvPr>
          <p:cNvGrpSpPr/>
          <p:nvPr/>
        </p:nvGrpSpPr>
        <p:grpSpPr>
          <a:xfrm>
            <a:off x="9647853" y="4696407"/>
            <a:ext cx="2354087" cy="1952339"/>
            <a:chOff x="7855995" y="1871870"/>
            <a:chExt cx="3567448" cy="3119634"/>
          </a:xfrm>
        </p:grpSpPr>
        <p:sp>
          <p:nvSpPr>
            <p:cNvPr id="8" name="Rectangle 7">
              <a:extLst>
                <a:ext uri="{FF2B5EF4-FFF2-40B4-BE49-F238E27FC236}">
                  <a16:creationId xmlns:a16="http://schemas.microsoft.com/office/drawing/2014/main" id="{1AB04E05-4C84-164C-8DEA-0025B0794B16}"/>
                </a:ext>
              </a:extLst>
            </p:cNvPr>
            <p:cNvSpPr/>
            <p:nvPr/>
          </p:nvSpPr>
          <p:spPr>
            <a:xfrm>
              <a:off x="7855995" y="2866490"/>
              <a:ext cx="3567448" cy="2125014"/>
            </a:xfrm>
            <a:prstGeom prst="rect">
              <a:avLst/>
            </a:prstGeom>
            <a:solidFill>
              <a:srgbClr val="2E8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5CC9F05-4B8A-C347-AD41-267EB325B057}"/>
                </a:ext>
              </a:extLst>
            </p:cNvPr>
            <p:cNvSpPr/>
            <p:nvPr/>
          </p:nvSpPr>
          <p:spPr>
            <a:xfrm>
              <a:off x="7855996" y="2866490"/>
              <a:ext cx="1822960" cy="2125014"/>
            </a:xfrm>
            <a:prstGeom prst="rect">
              <a:avLst/>
            </a:prstGeom>
            <a:solidFill>
              <a:srgbClr val="E7E6E6">
                <a:alpha val="37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C6D6D14-7028-8949-8B21-611CBBDBC7B5}"/>
                </a:ext>
              </a:extLst>
            </p:cNvPr>
            <p:cNvSpPr/>
            <p:nvPr/>
          </p:nvSpPr>
          <p:spPr>
            <a:xfrm>
              <a:off x="9280849" y="3408784"/>
              <a:ext cx="789992" cy="76511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B15732C-5911-F947-9665-7B5E04A1B457}"/>
                </a:ext>
              </a:extLst>
            </p:cNvPr>
            <p:cNvSpPr/>
            <p:nvPr/>
          </p:nvSpPr>
          <p:spPr>
            <a:xfrm>
              <a:off x="9548327" y="3974841"/>
              <a:ext cx="261257" cy="640702"/>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46E7825-B7A2-6F4B-883A-024FE52CA214}"/>
                </a:ext>
              </a:extLst>
            </p:cNvPr>
            <p:cNvSpPr/>
            <p:nvPr/>
          </p:nvSpPr>
          <p:spPr>
            <a:xfrm>
              <a:off x="8767476"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67271D-5320-5E4A-BD66-D51B96E13A23}"/>
                </a:ext>
              </a:extLst>
            </p:cNvPr>
            <p:cNvSpPr/>
            <p:nvPr/>
          </p:nvSpPr>
          <p:spPr>
            <a:xfrm rot="16200000">
              <a:off x="9502960" y="1136386"/>
              <a:ext cx="354015" cy="182498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1888570-207B-0C4D-9660-5A9E28706BDC}"/>
                </a:ext>
              </a:extLst>
            </p:cNvPr>
            <p:cNvSpPr/>
            <p:nvPr/>
          </p:nvSpPr>
          <p:spPr>
            <a:xfrm>
              <a:off x="10248869"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0382D747-A6A3-384C-9B40-13DB66480AA2}"/>
              </a:ext>
            </a:extLst>
          </p:cNvPr>
          <p:cNvSpPr>
            <a:spLocks noGrp="1"/>
          </p:cNvSpPr>
          <p:nvPr>
            <p:ph type="sldNum" sz="quarter" idx="12"/>
          </p:nvPr>
        </p:nvSpPr>
        <p:spPr>
          <a:xfrm>
            <a:off x="10723358" y="5738378"/>
            <a:ext cx="254863" cy="365125"/>
          </a:xfrm>
        </p:spPr>
        <p:txBody>
          <a:bodyPr/>
          <a:lstStyle/>
          <a:p>
            <a:fld id="{9E8CC8BB-6F44-5945-B70E-3CC15F1413C0}" type="slidenum">
              <a:rPr lang="en-US" smtClean="0"/>
              <a:t>2</a:t>
            </a:fld>
            <a:endParaRPr lang="en-US" dirty="0"/>
          </a:p>
        </p:txBody>
      </p:sp>
    </p:spTree>
    <p:extLst>
      <p:ext uri="{BB962C8B-B14F-4D97-AF65-F5344CB8AC3E}">
        <p14:creationId xmlns:p14="http://schemas.microsoft.com/office/powerpoint/2010/main" val="3263892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1">
            <a:extLst>
              <a:ext uri="{FF2B5EF4-FFF2-40B4-BE49-F238E27FC236}">
                <a16:creationId xmlns:a16="http://schemas.microsoft.com/office/drawing/2014/main" id="{A37F0841-ADA2-6B47-B215-BCD7160930D7}"/>
              </a:ext>
            </a:extLst>
          </p:cNvPr>
          <p:cNvSpPr txBox="1">
            <a:spLocks noGrp="1"/>
          </p:cNvSpPr>
          <p:nvPr>
            <p:ph type="ctrTitle"/>
          </p:nvPr>
        </p:nvSpPr>
        <p:spPr>
          <a:xfrm>
            <a:off x="739776" y="369870"/>
            <a:ext cx="10674812" cy="924674"/>
          </a:xfrm>
          <a:prstGeom prst="rect">
            <a:avLst/>
          </a:prstGeom>
          <a:noFill/>
          <a:ln>
            <a:noFill/>
          </a:ln>
        </p:spPr>
        <p:txBody>
          <a:bodyPr spcFirstLastPara="1" wrap="square" lIns="91425" tIns="91425" rIns="91425" bIns="91425" anchor="ctr" anchorCtr="0">
            <a:noAutofit/>
          </a:bodyPr>
          <a:lstStyle/>
          <a:p>
            <a:pPr lvl="0" algn="l">
              <a:spcBef>
                <a:spcPts val="0"/>
              </a:spcBef>
            </a:pPr>
            <a:r>
              <a:rPr lang="en-US" sz="5400" b="1" dirty="0">
                <a:solidFill>
                  <a:srgbClr val="CD5C5C"/>
                </a:solidFill>
                <a:latin typeface="Lora" pitchFamily="2" charset="77"/>
              </a:rPr>
              <a:t>REDCap</a:t>
            </a:r>
            <a:endParaRPr sz="5400" b="1" dirty="0">
              <a:solidFill>
                <a:srgbClr val="BFC9CA"/>
              </a:solidFill>
              <a:latin typeface="Lora" pitchFamily="2" charset="77"/>
            </a:endParaRPr>
          </a:p>
        </p:txBody>
      </p:sp>
      <p:sp>
        <p:nvSpPr>
          <p:cNvPr id="3" name="Shape 110">
            <a:extLst>
              <a:ext uri="{FF2B5EF4-FFF2-40B4-BE49-F238E27FC236}">
                <a16:creationId xmlns:a16="http://schemas.microsoft.com/office/drawing/2014/main" id="{95E5926D-D879-5A4E-A42B-A00725806E6C}"/>
              </a:ext>
            </a:extLst>
          </p:cNvPr>
          <p:cNvSpPr txBox="1">
            <a:spLocks/>
          </p:cNvSpPr>
          <p:nvPr/>
        </p:nvSpPr>
        <p:spPr>
          <a:xfrm>
            <a:off x="739776" y="1583999"/>
            <a:ext cx="10486894" cy="45189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2pPr>
            <a:lvl3pPr marR="0" lvl="2"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3pPr>
            <a:lvl4pPr marR="0" lvl="3"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4pPr>
            <a:lvl5pPr marR="0" lvl="4"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5pPr>
            <a:lvl6pPr marR="0" lvl="5"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6pPr>
            <a:lvl7pPr marR="0" lvl="6"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7pPr>
            <a:lvl8pPr marR="0" lvl="7"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8pPr>
            <a:lvl9pPr marR="0" lvl="8"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9pPr>
          </a:lstStyle>
          <a:p>
            <a:r>
              <a:rPr lang="en-US" sz="4000" dirty="0">
                <a:solidFill>
                  <a:schemeClr val="bg2">
                    <a:lumMod val="50000"/>
                  </a:schemeClr>
                </a:solidFill>
              </a:rPr>
              <a:t>More Information: </a:t>
            </a:r>
          </a:p>
          <a:p>
            <a:endParaRPr lang="en-US" sz="1800" dirty="0">
              <a:solidFill>
                <a:schemeClr val="bg2">
                  <a:lumMod val="50000"/>
                </a:schemeClr>
              </a:solidFill>
            </a:endParaRPr>
          </a:p>
          <a:p>
            <a:r>
              <a:rPr lang="en-US" sz="4000" dirty="0">
                <a:solidFill>
                  <a:schemeClr val="bg2">
                    <a:lumMod val="50000"/>
                  </a:schemeClr>
                </a:solidFill>
              </a:rPr>
              <a:t>        </a:t>
            </a:r>
            <a:r>
              <a:rPr lang="en-US" sz="4000" dirty="0" err="1">
                <a:solidFill>
                  <a:srgbClr val="FA8072"/>
                </a:solidFill>
              </a:rPr>
              <a:t>tysonbarrett.com</a:t>
            </a:r>
            <a:r>
              <a:rPr lang="en-US" sz="4000" dirty="0">
                <a:solidFill>
                  <a:srgbClr val="FA8072"/>
                </a:solidFill>
              </a:rPr>
              <a:t>/redcap</a:t>
            </a:r>
          </a:p>
          <a:p>
            <a:endParaRPr lang="en-US" sz="1800" dirty="0">
              <a:solidFill>
                <a:srgbClr val="FA8072"/>
              </a:solidFill>
            </a:endParaRPr>
          </a:p>
          <a:p>
            <a:r>
              <a:rPr lang="en-US" sz="4000" dirty="0">
                <a:solidFill>
                  <a:srgbClr val="FA8072"/>
                </a:solidFill>
              </a:rPr>
              <a:t>        </a:t>
            </a:r>
            <a:r>
              <a:rPr lang="en-US" sz="4000" dirty="0" err="1">
                <a:solidFill>
                  <a:srgbClr val="FA8072"/>
                </a:solidFill>
              </a:rPr>
              <a:t>tyson.barrett@usu.edu</a:t>
            </a:r>
            <a:endParaRPr lang="en-US" sz="4000" dirty="0">
              <a:solidFill>
                <a:srgbClr val="FA8072"/>
              </a:solidFill>
            </a:endParaRPr>
          </a:p>
        </p:txBody>
      </p:sp>
      <p:grpSp>
        <p:nvGrpSpPr>
          <p:cNvPr id="6" name="Group 5">
            <a:extLst>
              <a:ext uri="{FF2B5EF4-FFF2-40B4-BE49-F238E27FC236}">
                <a16:creationId xmlns:a16="http://schemas.microsoft.com/office/drawing/2014/main" id="{7DC32B4F-7BBB-8349-87AF-61F20C2ABF0C}"/>
              </a:ext>
            </a:extLst>
          </p:cNvPr>
          <p:cNvGrpSpPr/>
          <p:nvPr/>
        </p:nvGrpSpPr>
        <p:grpSpPr>
          <a:xfrm>
            <a:off x="10960611" y="5704510"/>
            <a:ext cx="1041329" cy="944236"/>
            <a:chOff x="7855995" y="1871870"/>
            <a:chExt cx="3567448" cy="3119634"/>
          </a:xfrm>
        </p:grpSpPr>
        <p:sp>
          <p:nvSpPr>
            <p:cNvPr id="7" name="Rectangle 6">
              <a:extLst>
                <a:ext uri="{FF2B5EF4-FFF2-40B4-BE49-F238E27FC236}">
                  <a16:creationId xmlns:a16="http://schemas.microsoft.com/office/drawing/2014/main" id="{868729AB-5B84-D947-B54E-37017B3AE38C}"/>
                </a:ext>
              </a:extLst>
            </p:cNvPr>
            <p:cNvSpPr/>
            <p:nvPr/>
          </p:nvSpPr>
          <p:spPr>
            <a:xfrm>
              <a:off x="7855995" y="2866490"/>
              <a:ext cx="3567448" cy="2125014"/>
            </a:xfrm>
            <a:prstGeom prst="rect">
              <a:avLst/>
            </a:prstGeom>
            <a:solidFill>
              <a:srgbClr val="2E8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13B8A8-2E07-7E4D-AB64-A0C45A0AC2BD}"/>
                </a:ext>
              </a:extLst>
            </p:cNvPr>
            <p:cNvSpPr/>
            <p:nvPr/>
          </p:nvSpPr>
          <p:spPr>
            <a:xfrm>
              <a:off x="7855996" y="2866490"/>
              <a:ext cx="1822960" cy="2125014"/>
            </a:xfrm>
            <a:prstGeom prst="rect">
              <a:avLst/>
            </a:prstGeom>
            <a:solidFill>
              <a:srgbClr val="E7E6E6">
                <a:alpha val="37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917FC67-7576-B44C-9AA2-5AB1466FDB56}"/>
                </a:ext>
              </a:extLst>
            </p:cNvPr>
            <p:cNvSpPr/>
            <p:nvPr/>
          </p:nvSpPr>
          <p:spPr>
            <a:xfrm>
              <a:off x="9280849" y="3408784"/>
              <a:ext cx="789992" cy="76511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BA86F1-8746-3B4D-91E0-6222D1939E17}"/>
                </a:ext>
              </a:extLst>
            </p:cNvPr>
            <p:cNvSpPr/>
            <p:nvPr/>
          </p:nvSpPr>
          <p:spPr>
            <a:xfrm>
              <a:off x="9548327" y="3974841"/>
              <a:ext cx="261257" cy="640702"/>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FD7D9D5-10FF-9A40-B968-64B3C9588999}"/>
                </a:ext>
              </a:extLst>
            </p:cNvPr>
            <p:cNvSpPr/>
            <p:nvPr/>
          </p:nvSpPr>
          <p:spPr>
            <a:xfrm>
              <a:off x="8767476"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A618A15-9398-A644-B1D6-8BADBB083F1A}"/>
                </a:ext>
              </a:extLst>
            </p:cNvPr>
            <p:cNvSpPr/>
            <p:nvPr/>
          </p:nvSpPr>
          <p:spPr>
            <a:xfrm rot="16200000">
              <a:off x="9502960" y="1136386"/>
              <a:ext cx="354015" cy="182498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99B832-098A-D44F-ACCC-66393852A5B3}"/>
                </a:ext>
              </a:extLst>
            </p:cNvPr>
            <p:cNvSpPr/>
            <p:nvPr/>
          </p:nvSpPr>
          <p:spPr>
            <a:xfrm>
              <a:off x="10248869"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22DDD291-9775-6F43-8A55-9F9F6E0C3125}"/>
              </a:ext>
            </a:extLst>
          </p:cNvPr>
          <p:cNvSpPr>
            <a:spLocks noGrp="1"/>
          </p:cNvSpPr>
          <p:nvPr>
            <p:ph type="sldNum" sz="quarter" idx="12"/>
          </p:nvPr>
        </p:nvSpPr>
        <p:spPr>
          <a:xfrm>
            <a:off x="8915885" y="6102923"/>
            <a:ext cx="2743200" cy="365125"/>
          </a:xfrm>
        </p:spPr>
        <p:txBody>
          <a:bodyPr/>
          <a:lstStyle/>
          <a:p>
            <a:fld id="{9E8CC8BB-6F44-5945-B70E-3CC15F1413C0}" type="slidenum">
              <a:rPr lang="en-US" smtClean="0"/>
              <a:t>20</a:t>
            </a:fld>
            <a:endParaRPr lang="en-US" dirty="0"/>
          </a:p>
        </p:txBody>
      </p:sp>
      <p:pic>
        <p:nvPicPr>
          <p:cNvPr id="14" name="Graphic 13" descr="Laptop">
            <a:extLst>
              <a:ext uri="{FF2B5EF4-FFF2-40B4-BE49-F238E27FC236}">
                <a16:creationId xmlns:a16="http://schemas.microsoft.com/office/drawing/2014/main" id="{5B8F8904-87A2-014D-8048-D0E17D3755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206" y="3386261"/>
            <a:ext cx="914400" cy="914400"/>
          </a:xfrm>
          <a:prstGeom prst="rect">
            <a:avLst/>
          </a:prstGeom>
        </p:spPr>
      </p:pic>
      <p:pic>
        <p:nvPicPr>
          <p:cNvPr id="16" name="Graphic 15" descr="Envelope">
            <a:extLst>
              <a:ext uri="{FF2B5EF4-FFF2-40B4-BE49-F238E27FC236}">
                <a16:creationId xmlns:a16="http://schemas.microsoft.com/office/drawing/2014/main" id="{BD5EE198-65F3-5C4A-8975-8CA2660FFD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7206" y="4316452"/>
            <a:ext cx="914400" cy="914400"/>
          </a:xfrm>
          <a:prstGeom prst="rect">
            <a:avLst/>
          </a:prstGeom>
        </p:spPr>
      </p:pic>
    </p:spTree>
    <p:extLst>
      <p:ext uri="{BB962C8B-B14F-4D97-AF65-F5344CB8AC3E}">
        <p14:creationId xmlns:p14="http://schemas.microsoft.com/office/powerpoint/2010/main" val="329169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1">
            <a:extLst>
              <a:ext uri="{FF2B5EF4-FFF2-40B4-BE49-F238E27FC236}">
                <a16:creationId xmlns:a16="http://schemas.microsoft.com/office/drawing/2014/main" id="{A37F0841-ADA2-6B47-B215-BCD7160930D7}"/>
              </a:ext>
            </a:extLst>
          </p:cNvPr>
          <p:cNvSpPr txBox="1">
            <a:spLocks noGrp="1"/>
          </p:cNvSpPr>
          <p:nvPr>
            <p:ph type="ctrTitle"/>
          </p:nvPr>
        </p:nvSpPr>
        <p:spPr>
          <a:xfrm>
            <a:off x="2763785" y="557509"/>
            <a:ext cx="8619981" cy="2039692"/>
          </a:xfrm>
          <a:prstGeom prst="rect">
            <a:avLst/>
          </a:prstGeom>
          <a:noFill/>
          <a:ln>
            <a:noFill/>
          </a:ln>
        </p:spPr>
        <p:txBody>
          <a:bodyPr spcFirstLastPara="1" wrap="square" lIns="91425" tIns="91425" rIns="91425" bIns="91425" anchor="ctr" anchorCtr="0">
            <a:noAutofit/>
          </a:bodyPr>
          <a:lstStyle/>
          <a:p>
            <a:pPr lvl="0" algn="l">
              <a:spcBef>
                <a:spcPts val="0"/>
              </a:spcBef>
            </a:pPr>
            <a:r>
              <a:rPr lang="en-US" b="1" dirty="0">
                <a:solidFill>
                  <a:srgbClr val="2E86C1"/>
                </a:solidFill>
                <a:latin typeface="Lora" pitchFamily="2" charset="77"/>
              </a:rPr>
              <a:t>General Tools for Secure Data Capture</a:t>
            </a:r>
            <a:endParaRPr b="1" dirty="0">
              <a:solidFill>
                <a:srgbClr val="2E86C1"/>
              </a:solidFill>
              <a:latin typeface="Lora" pitchFamily="2" charset="77"/>
            </a:endParaRPr>
          </a:p>
        </p:txBody>
      </p:sp>
      <p:sp>
        <p:nvSpPr>
          <p:cNvPr id="2" name="Rectangle 1">
            <a:extLst>
              <a:ext uri="{FF2B5EF4-FFF2-40B4-BE49-F238E27FC236}">
                <a16:creationId xmlns:a16="http://schemas.microsoft.com/office/drawing/2014/main" id="{4424DF40-277D-DE4C-B767-2C7F0EA0143B}"/>
              </a:ext>
            </a:extLst>
          </p:cNvPr>
          <p:cNvSpPr/>
          <p:nvPr/>
        </p:nvSpPr>
        <p:spPr>
          <a:xfrm>
            <a:off x="910529" y="0"/>
            <a:ext cx="1220206" cy="3154710"/>
          </a:xfrm>
          <a:prstGeom prst="rect">
            <a:avLst/>
          </a:prstGeom>
        </p:spPr>
        <p:txBody>
          <a:bodyPr wrap="none">
            <a:spAutoFit/>
          </a:bodyPr>
          <a:lstStyle/>
          <a:p>
            <a:r>
              <a:rPr lang="en-US" sz="19900" b="1" dirty="0">
                <a:solidFill>
                  <a:srgbClr val="BFC9CA"/>
                </a:solidFill>
                <a:latin typeface="Lora" pitchFamily="2" charset="77"/>
              </a:rPr>
              <a:t>1</a:t>
            </a:r>
            <a:endParaRPr lang="en-US" sz="19900" dirty="0">
              <a:solidFill>
                <a:srgbClr val="BFC9CA"/>
              </a:solidFill>
            </a:endParaRPr>
          </a:p>
        </p:txBody>
      </p:sp>
      <p:sp>
        <p:nvSpPr>
          <p:cNvPr id="5" name="Shape 98">
            <a:extLst>
              <a:ext uri="{FF2B5EF4-FFF2-40B4-BE49-F238E27FC236}">
                <a16:creationId xmlns:a16="http://schemas.microsoft.com/office/drawing/2014/main" id="{19F646F2-C240-6C4A-B249-B219CFFF50D4}"/>
              </a:ext>
            </a:extLst>
          </p:cNvPr>
          <p:cNvSpPr txBox="1">
            <a:spLocks/>
          </p:cNvSpPr>
          <p:nvPr/>
        </p:nvSpPr>
        <p:spPr>
          <a:xfrm>
            <a:off x="2763785" y="4498443"/>
            <a:ext cx="8619981" cy="1159800"/>
          </a:xfrm>
          <a:prstGeom prst="rect">
            <a:avLst/>
          </a:prstGeom>
        </p:spPr>
        <p:txBody>
          <a:bodyPr spcFirstLastPara="1" vert="horz" wrap="square" lIns="91425" tIns="91425" rIns="91425" bIns="91425"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sz="6600" b="1" dirty="0">
                <a:solidFill>
                  <a:schemeClr val="bg1">
                    <a:lumMod val="95000"/>
                  </a:schemeClr>
                </a:solidFill>
                <a:latin typeface="Lora" pitchFamily="2" charset="77"/>
              </a:rPr>
              <a:t>Introduction to REDCap</a:t>
            </a:r>
          </a:p>
        </p:txBody>
      </p:sp>
      <p:sp>
        <p:nvSpPr>
          <p:cNvPr id="6" name="Rectangle 5">
            <a:extLst>
              <a:ext uri="{FF2B5EF4-FFF2-40B4-BE49-F238E27FC236}">
                <a16:creationId xmlns:a16="http://schemas.microsoft.com/office/drawing/2014/main" id="{3AA5A86E-7721-2346-949F-962BA2A1966C}"/>
              </a:ext>
            </a:extLst>
          </p:cNvPr>
          <p:cNvSpPr/>
          <p:nvPr/>
        </p:nvSpPr>
        <p:spPr>
          <a:xfrm>
            <a:off x="747824" y="3026181"/>
            <a:ext cx="1545616" cy="3154710"/>
          </a:xfrm>
          <a:prstGeom prst="rect">
            <a:avLst/>
          </a:prstGeom>
        </p:spPr>
        <p:txBody>
          <a:bodyPr wrap="none">
            <a:spAutoFit/>
          </a:bodyPr>
          <a:lstStyle/>
          <a:p>
            <a:r>
              <a:rPr lang="en-US" sz="19900" b="1" dirty="0">
                <a:solidFill>
                  <a:schemeClr val="bg1">
                    <a:lumMod val="95000"/>
                  </a:schemeClr>
                </a:solidFill>
                <a:latin typeface="Lora" pitchFamily="2" charset="77"/>
              </a:rPr>
              <a:t>2</a:t>
            </a:r>
            <a:endParaRPr lang="en-US" sz="19900" dirty="0">
              <a:solidFill>
                <a:schemeClr val="bg1">
                  <a:lumMod val="95000"/>
                </a:schemeClr>
              </a:solidFill>
            </a:endParaRPr>
          </a:p>
        </p:txBody>
      </p:sp>
      <p:grpSp>
        <p:nvGrpSpPr>
          <p:cNvPr id="7" name="Group 6">
            <a:extLst>
              <a:ext uri="{FF2B5EF4-FFF2-40B4-BE49-F238E27FC236}">
                <a16:creationId xmlns:a16="http://schemas.microsoft.com/office/drawing/2014/main" id="{76471F43-DED8-BB4E-A9CD-6F736129BE4F}"/>
              </a:ext>
            </a:extLst>
          </p:cNvPr>
          <p:cNvGrpSpPr/>
          <p:nvPr/>
        </p:nvGrpSpPr>
        <p:grpSpPr>
          <a:xfrm>
            <a:off x="9647853" y="4696407"/>
            <a:ext cx="2354087" cy="1952339"/>
            <a:chOff x="7855995" y="1871870"/>
            <a:chExt cx="3567448" cy="3119634"/>
          </a:xfrm>
        </p:grpSpPr>
        <p:sp>
          <p:nvSpPr>
            <p:cNvPr id="8" name="Rectangle 7">
              <a:extLst>
                <a:ext uri="{FF2B5EF4-FFF2-40B4-BE49-F238E27FC236}">
                  <a16:creationId xmlns:a16="http://schemas.microsoft.com/office/drawing/2014/main" id="{1AB04E05-4C84-164C-8DEA-0025B0794B16}"/>
                </a:ext>
              </a:extLst>
            </p:cNvPr>
            <p:cNvSpPr/>
            <p:nvPr/>
          </p:nvSpPr>
          <p:spPr>
            <a:xfrm>
              <a:off x="7855995" y="2866490"/>
              <a:ext cx="3567448" cy="2125014"/>
            </a:xfrm>
            <a:prstGeom prst="rect">
              <a:avLst/>
            </a:prstGeom>
            <a:solidFill>
              <a:srgbClr val="2E8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5CC9F05-4B8A-C347-AD41-267EB325B057}"/>
                </a:ext>
              </a:extLst>
            </p:cNvPr>
            <p:cNvSpPr/>
            <p:nvPr/>
          </p:nvSpPr>
          <p:spPr>
            <a:xfrm>
              <a:off x="7855996" y="2866490"/>
              <a:ext cx="1822960" cy="2125014"/>
            </a:xfrm>
            <a:prstGeom prst="rect">
              <a:avLst/>
            </a:prstGeom>
            <a:solidFill>
              <a:srgbClr val="E7E6E6">
                <a:alpha val="37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C6D6D14-7028-8949-8B21-611CBBDBC7B5}"/>
                </a:ext>
              </a:extLst>
            </p:cNvPr>
            <p:cNvSpPr/>
            <p:nvPr/>
          </p:nvSpPr>
          <p:spPr>
            <a:xfrm>
              <a:off x="9280849" y="3408784"/>
              <a:ext cx="789992" cy="76511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B15732C-5911-F947-9665-7B5E04A1B457}"/>
                </a:ext>
              </a:extLst>
            </p:cNvPr>
            <p:cNvSpPr/>
            <p:nvPr/>
          </p:nvSpPr>
          <p:spPr>
            <a:xfrm>
              <a:off x="9548327" y="3974841"/>
              <a:ext cx="261257" cy="640702"/>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46E7825-B7A2-6F4B-883A-024FE52CA214}"/>
                </a:ext>
              </a:extLst>
            </p:cNvPr>
            <p:cNvSpPr/>
            <p:nvPr/>
          </p:nvSpPr>
          <p:spPr>
            <a:xfrm>
              <a:off x="8767476"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67271D-5320-5E4A-BD66-D51B96E13A23}"/>
                </a:ext>
              </a:extLst>
            </p:cNvPr>
            <p:cNvSpPr/>
            <p:nvPr/>
          </p:nvSpPr>
          <p:spPr>
            <a:xfrm rot="16200000">
              <a:off x="9502960" y="1136386"/>
              <a:ext cx="354015" cy="182498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1888570-207B-0C4D-9660-5A9E28706BDC}"/>
                </a:ext>
              </a:extLst>
            </p:cNvPr>
            <p:cNvSpPr/>
            <p:nvPr/>
          </p:nvSpPr>
          <p:spPr>
            <a:xfrm>
              <a:off x="10248869"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0382D747-A6A3-384C-9B40-13DB66480AA2}"/>
              </a:ext>
            </a:extLst>
          </p:cNvPr>
          <p:cNvSpPr>
            <a:spLocks noGrp="1"/>
          </p:cNvSpPr>
          <p:nvPr>
            <p:ph type="sldNum" sz="quarter" idx="12"/>
          </p:nvPr>
        </p:nvSpPr>
        <p:spPr>
          <a:xfrm>
            <a:off x="10723358" y="5738378"/>
            <a:ext cx="254863" cy="365125"/>
          </a:xfrm>
        </p:spPr>
        <p:txBody>
          <a:bodyPr/>
          <a:lstStyle/>
          <a:p>
            <a:fld id="{9E8CC8BB-6F44-5945-B70E-3CC15F1413C0}" type="slidenum">
              <a:rPr lang="en-US" smtClean="0"/>
              <a:t>3</a:t>
            </a:fld>
            <a:endParaRPr lang="en-US" dirty="0"/>
          </a:p>
        </p:txBody>
      </p:sp>
    </p:spTree>
    <p:extLst>
      <p:ext uri="{BB962C8B-B14F-4D97-AF65-F5344CB8AC3E}">
        <p14:creationId xmlns:p14="http://schemas.microsoft.com/office/powerpoint/2010/main" val="176033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1">
            <a:extLst>
              <a:ext uri="{FF2B5EF4-FFF2-40B4-BE49-F238E27FC236}">
                <a16:creationId xmlns:a16="http://schemas.microsoft.com/office/drawing/2014/main" id="{A37F0841-ADA2-6B47-B215-BCD7160930D7}"/>
              </a:ext>
            </a:extLst>
          </p:cNvPr>
          <p:cNvSpPr txBox="1">
            <a:spLocks noGrp="1"/>
          </p:cNvSpPr>
          <p:nvPr>
            <p:ph type="ctrTitle"/>
          </p:nvPr>
        </p:nvSpPr>
        <p:spPr>
          <a:xfrm>
            <a:off x="739776" y="369870"/>
            <a:ext cx="10674812" cy="924674"/>
          </a:xfrm>
          <a:prstGeom prst="rect">
            <a:avLst/>
          </a:prstGeom>
          <a:noFill/>
          <a:ln>
            <a:noFill/>
          </a:ln>
        </p:spPr>
        <p:txBody>
          <a:bodyPr spcFirstLastPara="1" wrap="square" lIns="91425" tIns="91425" rIns="91425" bIns="91425" anchor="ctr" anchorCtr="0">
            <a:noAutofit/>
          </a:bodyPr>
          <a:lstStyle/>
          <a:p>
            <a:pPr lvl="0" algn="l">
              <a:spcBef>
                <a:spcPts val="0"/>
              </a:spcBef>
            </a:pPr>
            <a:r>
              <a:rPr lang="en-US" sz="5400" b="1" dirty="0">
                <a:solidFill>
                  <a:srgbClr val="2E86C1"/>
                </a:solidFill>
                <a:latin typeface="Lora" pitchFamily="2" charset="77"/>
              </a:rPr>
              <a:t>Secure Tools</a:t>
            </a:r>
            <a:endParaRPr sz="5400" b="1" dirty="0">
              <a:solidFill>
                <a:srgbClr val="2E86C1"/>
              </a:solidFill>
              <a:latin typeface="Lora" pitchFamily="2" charset="77"/>
            </a:endParaRPr>
          </a:p>
        </p:txBody>
      </p:sp>
      <p:sp>
        <p:nvSpPr>
          <p:cNvPr id="14" name="Shape 61">
            <a:extLst>
              <a:ext uri="{FF2B5EF4-FFF2-40B4-BE49-F238E27FC236}">
                <a16:creationId xmlns:a16="http://schemas.microsoft.com/office/drawing/2014/main" id="{0B9B2465-F373-2F40-B040-7C492CC2E9F0}"/>
              </a:ext>
            </a:extLst>
          </p:cNvPr>
          <p:cNvSpPr txBox="1">
            <a:spLocks/>
          </p:cNvSpPr>
          <p:nvPr/>
        </p:nvSpPr>
        <p:spPr>
          <a:xfrm>
            <a:off x="739776" y="1497148"/>
            <a:ext cx="10674812" cy="924674"/>
          </a:xfrm>
          <a:prstGeom prst="rect">
            <a:avLst/>
          </a:prstGeom>
          <a:noFill/>
          <a:ln>
            <a:noFill/>
          </a:ln>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sz="3200" b="1" dirty="0">
                <a:solidFill>
                  <a:schemeClr val="bg2">
                    <a:lumMod val="25000"/>
                  </a:schemeClr>
                </a:solidFill>
                <a:latin typeface="Lora" pitchFamily="2" charset="77"/>
              </a:rPr>
              <a:t>Some tools are secure when used correctly:</a:t>
            </a:r>
          </a:p>
        </p:txBody>
      </p:sp>
      <p:pic>
        <p:nvPicPr>
          <p:cNvPr id="3" name="Picture 2">
            <a:extLst>
              <a:ext uri="{FF2B5EF4-FFF2-40B4-BE49-F238E27FC236}">
                <a16:creationId xmlns:a16="http://schemas.microsoft.com/office/drawing/2014/main" id="{C34F853B-ED65-9D4C-A42F-B75991C2343A}"/>
              </a:ext>
            </a:extLst>
          </p:cNvPr>
          <p:cNvPicPr>
            <a:picLocks noChangeAspect="1"/>
          </p:cNvPicPr>
          <p:nvPr/>
        </p:nvPicPr>
        <p:blipFill>
          <a:blip r:embed="rId3"/>
          <a:stretch>
            <a:fillRect/>
          </a:stretch>
        </p:blipFill>
        <p:spPr>
          <a:xfrm>
            <a:off x="1957268" y="2532929"/>
            <a:ext cx="2205477" cy="1161551"/>
          </a:xfrm>
          <a:prstGeom prst="rect">
            <a:avLst/>
          </a:prstGeom>
        </p:spPr>
      </p:pic>
      <p:pic>
        <p:nvPicPr>
          <p:cNvPr id="15" name="Picture 14">
            <a:extLst>
              <a:ext uri="{FF2B5EF4-FFF2-40B4-BE49-F238E27FC236}">
                <a16:creationId xmlns:a16="http://schemas.microsoft.com/office/drawing/2014/main" id="{033F39D5-EC22-0C4C-8A44-86AD0F9373CC}"/>
              </a:ext>
            </a:extLst>
          </p:cNvPr>
          <p:cNvPicPr>
            <a:picLocks noChangeAspect="1"/>
          </p:cNvPicPr>
          <p:nvPr/>
        </p:nvPicPr>
        <p:blipFill>
          <a:blip r:embed="rId4"/>
          <a:stretch>
            <a:fillRect/>
          </a:stretch>
        </p:blipFill>
        <p:spPr>
          <a:xfrm>
            <a:off x="1741511" y="4012414"/>
            <a:ext cx="4289419" cy="1490009"/>
          </a:xfrm>
          <a:prstGeom prst="rect">
            <a:avLst/>
          </a:prstGeom>
        </p:spPr>
      </p:pic>
      <p:pic>
        <p:nvPicPr>
          <p:cNvPr id="16" name="Picture 15">
            <a:extLst>
              <a:ext uri="{FF2B5EF4-FFF2-40B4-BE49-F238E27FC236}">
                <a16:creationId xmlns:a16="http://schemas.microsoft.com/office/drawing/2014/main" id="{92C8FFA9-7C86-A440-83BD-EF34150C6B4B}"/>
              </a:ext>
            </a:extLst>
          </p:cNvPr>
          <p:cNvPicPr>
            <a:picLocks noChangeAspect="1"/>
          </p:cNvPicPr>
          <p:nvPr/>
        </p:nvPicPr>
        <p:blipFill>
          <a:blip r:embed="rId5"/>
          <a:stretch>
            <a:fillRect/>
          </a:stretch>
        </p:blipFill>
        <p:spPr>
          <a:xfrm>
            <a:off x="1813430" y="5750495"/>
            <a:ext cx="5122079" cy="773144"/>
          </a:xfrm>
          <a:prstGeom prst="rect">
            <a:avLst/>
          </a:prstGeom>
        </p:spPr>
      </p:pic>
      <p:pic>
        <p:nvPicPr>
          <p:cNvPr id="19" name="Picture 18">
            <a:extLst>
              <a:ext uri="{FF2B5EF4-FFF2-40B4-BE49-F238E27FC236}">
                <a16:creationId xmlns:a16="http://schemas.microsoft.com/office/drawing/2014/main" id="{81EDD338-7771-EC44-BC88-6A5C8B2B2A03}"/>
              </a:ext>
            </a:extLst>
          </p:cNvPr>
          <p:cNvPicPr>
            <a:picLocks noChangeAspect="1"/>
          </p:cNvPicPr>
          <p:nvPr/>
        </p:nvPicPr>
        <p:blipFill>
          <a:blip r:embed="rId6"/>
          <a:stretch>
            <a:fillRect/>
          </a:stretch>
        </p:blipFill>
        <p:spPr>
          <a:xfrm>
            <a:off x="7839180" y="3070564"/>
            <a:ext cx="2803275" cy="2679931"/>
          </a:xfrm>
          <a:prstGeom prst="rect">
            <a:avLst/>
          </a:prstGeom>
        </p:spPr>
      </p:pic>
      <p:pic>
        <p:nvPicPr>
          <p:cNvPr id="20" name="Picture 19">
            <a:extLst>
              <a:ext uri="{FF2B5EF4-FFF2-40B4-BE49-F238E27FC236}">
                <a16:creationId xmlns:a16="http://schemas.microsoft.com/office/drawing/2014/main" id="{0A3ABFBA-4149-7C45-8FA0-A2E2187E7D96}"/>
              </a:ext>
            </a:extLst>
          </p:cNvPr>
          <p:cNvPicPr>
            <a:picLocks noChangeAspect="1"/>
          </p:cNvPicPr>
          <p:nvPr/>
        </p:nvPicPr>
        <p:blipFill>
          <a:blip r:embed="rId7"/>
          <a:stretch>
            <a:fillRect/>
          </a:stretch>
        </p:blipFill>
        <p:spPr>
          <a:xfrm>
            <a:off x="5344677" y="313233"/>
            <a:ext cx="1372505" cy="1059879"/>
          </a:xfrm>
          <a:prstGeom prst="rect">
            <a:avLst/>
          </a:prstGeom>
        </p:spPr>
      </p:pic>
      <p:sp>
        <p:nvSpPr>
          <p:cNvPr id="21" name="Slide Number Placeholder 20">
            <a:extLst>
              <a:ext uri="{FF2B5EF4-FFF2-40B4-BE49-F238E27FC236}">
                <a16:creationId xmlns:a16="http://schemas.microsoft.com/office/drawing/2014/main" id="{33B3C34D-0226-DE4D-BED8-5F8B48EB3044}"/>
              </a:ext>
            </a:extLst>
          </p:cNvPr>
          <p:cNvSpPr>
            <a:spLocks noGrp="1"/>
          </p:cNvSpPr>
          <p:nvPr>
            <p:ph type="sldNum" sz="quarter" idx="12"/>
          </p:nvPr>
        </p:nvSpPr>
        <p:spPr/>
        <p:txBody>
          <a:bodyPr/>
          <a:lstStyle/>
          <a:p>
            <a:fld id="{9E8CC8BB-6F44-5945-B70E-3CC15F1413C0}" type="slidenum">
              <a:rPr lang="en-US" smtClean="0"/>
              <a:t>4</a:t>
            </a:fld>
            <a:endParaRPr lang="en-US"/>
          </a:p>
        </p:txBody>
      </p:sp>
    </p:spTree>
    <p:extLst>
      <p:ext uri="{BB962C8B-B14F-4D97-AF65-F5344CB8AC3E}">
        <p14:creationId xmlns:p14="http://schemas.microsoft.com/office/powerpoint/2010/main" val="3267502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1">
            <a:extLst>
              <a:ext uri="{FF2B5EF4-FFF2-40B4-BE49-F238E27FC236}">
                <a16:creationId xmlns:a16="http://schemas.microsoft.com/office/drawing/2014/main" id="{A37F0841-ADA2-6B47-B215-BCD7160930D7}"/>
              </a:ext>
            </a:extLst>
          </p:cNvPr>
          <p:cNvSpPr txBox="1">
            <a:spLocks noGrp="1"/>
          </p:cNvSpPr>
          <p:nvPr>
            <p:ph type="ctrTitle"/>
          </p:nvPr>
        </p:nvSpPr>
        <p:spPr>
          <a:xfrm>
            <a:off x="739776" y="369870"/>
            <a:ext cx="10674812" cy="924674"/>
          </a:xfrm>
          <a:prstGeom prst="rect">
            <a:avLst/>
          </a:prstGeom>
          <a:noFill/>
          <a:ln>
            <a:noFill/>
          </a:ln>
        </p:spPr>
        <p:txBody>
          <a:bodyPr spcFirstLastPara="1" wrap="square" lIns="91425" tIns="91425" rIns="91425" bIns="91425" anchor="ctr" anchorCtr="0">
            <a:noAutofit/>
          </a:bodyPr>
          <a:lstStyle/>
          <a:p>
            <a:pPr lvl="0" algn="l">
              <a:spcBef>
                <a:spcPts val="0"/>
              </a:spcBef>
            </a:pPr>
            <a:r>
              <a:rPr lang="en-US" sz="5400" b="1" dirty="0">
                <a:solidFill>
                  <a:srgbClr val="2E86C1"/>
                </a:solidFill>
                <a:latin typeface="Lora" pitchFamily="2" charset="77"/>
              </a:rPr>
              <a:t>Insecure Tools</a:t>
            </a:r>
            <a:endParaRPr sz="5400" b="1" dirty="0">
              <a:solidFill>
                <a:srgbClr val="2E86C1"/>
              </a:solidFill>
              <a:latin typeface="Lora" pitchFamily="2" charset="77"/>
            </a:endParaRPr>
          </a:p>
        </p:txBody>
      </p:sp>
      <p:sp>
        <p:nvSpPr>
          <p:cNvPr id="14" name="Shape 61">
            <a:extLst>
              <a:ext uri="{FF2B5EF4-FFF2-40B4-BE49-F238E27FC236}">
                <a16:creationId xmlns:a16="http://schemas.microsoft.com/office/drawing/2014/main" id="{0B9B2465-F373-2F40-B040-7C492CC2E9F0}"/>
              </a:ext>
            </a:extLst>
          </p:cNvPr>
          <p:cNvSpPr txBox="1">
            <a:spLocks/>
          </p:cNvSpPr>
          <p:nvPr/>
        </p:nvSpPr>
        <p:spPr>
          <a:xfrm>
            <a:off x="739776" y="1497148"/>
            <a:ext cx="10674812" cy="1127278"/>
          </a:xfrm>
          <a:prstGeom prst="rect">
            <a:avLst/>
          </a:prstGeom>
          <a:noFill/>
          <a:ln>
            <a:noFill/>
          </a:ln>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sz="3200" b="1" dirty="0">
                <a:solidFill>
                  <a:schemeClr val="bg2">
                    <a:lumMod val="25000"/>
                  </a:schemeClr>
                </a:solidFill>
                <a:latin typeface="Lora" pitchFamily="2" charset="77"/>
              </a:rPr>
              <a:t>Other tools are not qualified to house PHI unless you have a special agreement:</a:t>
            </a:r>
          </a:p>
        </p:txBody>
      </p:sp>
      <p:pic>
        <p:nvPicPr>
          <p:cNvPr id="5" name="Picture 4">
            <a:extLst>
              <a:ext uri="{FF2B5EF4-FFF2-40B4-BE49-F238E27FC236}">
                <a16:creationId xmlns:a16="http://schemas.microsoft.com/office/drawing/2014/main" id="{43B98192-80E3-EA47-98B3-870FC2578FB2}"/>
              </a:ext>
            </a:extLst>
          </p:cNvPr>
          <p:cNvPicPr>
            <a:picLocks noChangeAspect="1"/>
          </p:cNvPicPr>
          <p:nvPr/>
        </p:nvPicPr>
        <p:blipFill>
          <a:blip r:embed="rId3"/>
          <a:stretch>
            <a:fillRect/>
          </a:stretch>
        </p:blipFill>
        <p:spPr>
          <a:xfrm>
            <a:off x="1282414" y="2827030"/>
            <a:ext cx="3175000" cy="1549400"/>
          </a:xfrm>
          <a:prstGeom prst="rect">
            <a:avLst/>
          </a:prstGeom>
        </p:spPr>
      </p:pic>
      <p:pic>
        <p:nvPicPr>
          <p:cNvPr id="7" name="Picture 6">
            <a:extLst>
              <a:ext uri="{FF2B5EF4-FFF2-40B4-BE49-F238E27FC236}">
                <a16:creationId xmlns:a16="http://schemas.microsoft.com/office/drawing/2014/main" id="{73796941-E5A0-894D-8719-C846108D8503}"/>
              </a:ext>
            </a:extLst>
          </p:cNvPr>
          <p:cNvPicPr>
            <a:picLocks noChangeAspect="1"/>
          </p:cNvPicPr>
          <p:nvPr/>
        </p:nvPicPr>
        <p:blipFill>
          <a:blip r:embed="rId4"/>
          <a:stretch>
            <a:fillRect/>
          </a:stretch>
        </p:blipFill>
        <p:spPr>
          <a:xfrm>
            <a:off x="5816030" y="302267"/>
            <a:ext cx="1372505" cy="1059879"/>
          </a:xfrm>
          <a:prstGeom prst="rect">
            <a:avLst/>
          </a:prstGeom>
        </p:spPr>
      </p:pic>
      <p:pic>
        <p:nvPicPr>
          <p:cNvPr id="17" name="Picture 16">
            <a:hlinkClick r:id="rId5"/>
            <a:extLst>
              <a:ext uri="{FF2B5EF4-FFF2-40B4-BE49-F238E27FC236}">
                <a16:creationId xmlns:a16="http://schemas.microsoft.com/office/drawing/2014/main" id="{512BDE8F-6D08-F549-BCE8-72A32110CA26}"/>
              </a:ext>
            </a:extLst>
          </p:cNvPr>
          <p:cNvPicPr>
            <a:picLocks noChangeAspect="1"/>
          </p:cNvPicPr>
          <p:nvPr/>
        </p:nvPicPr>
        <p:blipFill>
          <a:blip r:embed="rId6"/>
          <a:stretch>
            <a:fillRect/>
          </a:stretch>
        </p:blipFill>
        <p:spPr>
          <a:xfrm>
            <a:off x="346538" y="4744587"/>
            <a:ext cx="1871752" cy="1871752"/>
          </a:xfrm>
          <a:prstGeom prst="rect">
            <a:avLst/>
          </a:prstGeom>
        </p:spPr>
      </p:pic>
      <p:pic>
        <p:nvPicPr>
          <p:cNvPr id="13" name="Picture 12">
            <a:extLst>
              <a:ext uri="{FF2B5EF4-FFF2-40B4-BE49-F238E27FC236}">
                <a16:creationId xmlns:a16="http://schemas.microsoft.com/office/drawing/2014/main" id="{377788E0-EBD2-9B46-892B-8D597E6CC012}"/>
              </a:ext>
            </a:extLst>
          </p:cNvPr>
          <p:cNvPicPr>
            <a:picLocks noChangeAspect="1"/>
          </p:cNvPicPr>
          <p:nvPr/>
        </p:nvPicPr>
        <p:blipFill>
          <a:blip r:embed="rId7"/>
          <a:stretch>
            <a:fillRect/>
          </a:stretch>
        </p:blipFill>
        <p:spPr>
          <a:xfrm>
            <a:off x="2441702" y="4705795"/>
            <a:ext cx="2015712" cy="1910544"/>
          </a:xfrm>
          <a:prstGeom prst="rect">
            <a:avLst/>
          </a:prstGeom>
        </p:spPr>
      </p:pic>
      <p:sp>
        <p:nvSpPr>
          <p:cNvPr id="18" name="Slide Number Placeholder 17">
            <a:extLst>
              <a:ext uri="{FF2B5EF4-FFF2-40B4-BE49-F238E27FC236}">
                <a16:creationId xmlns:a16="http://schemas.microsoft.com/office/drawing/2014/main" id="{9A1873F9-1054-E544-BE87-C636471B1250}"/>
              </a:ext>
            </a:extLst>
          </p:cNvPr>
          <p:cNvSpPr>
            <a:spLocks noGrp="1"/>
          </p:cNvSpPr>
          <p:nvPr>
            <p:ph type="sldNum" sz="quarter" idx="12"/>
          </p:nvPr>
        </p:nvSpPr>
        <p:spPr/>
        <p:txBody>
          <a:bodyPr/>
          <a:lstStyle/>
          <a:p>
            <a:fld id="{9E8CC8BB-6F44-5945-B70E-3CC15F1413C0}" type="slidenum">
              <a:rPr lang="en-US" smtClean="0"/>
              <a:t>5</a:t>
            </a:fld>
            <a:endParaRPr lang="en-US"/>
          </a:p>
        </p:txBody>
      </p:sp>
    </p:spTree>
    <p:extLst>
      <p:ext uri="{BB962C8B-B14F-4D97-AF65-F5344CB8AC3E}">
        <p14:creationId xmlns:p14="http://schemas.microsoft.com/office/powerpoint/2010/main" val="2143176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1">
            <a:extLst>
              <a:ext uri="{FF2B5EF4-FFF2-40B4-BE49-F238E27FC236}">
                <a16:creationId xmlns:a16="http://schemas.microsoft.com/office/drawing/2014/main" id="{A37F0841-ADA2-6B47-B215-BCD7160930D7}"/>
              </a:ext>
            </a:extLst>
          </p:cNvPr>
          <p:cNvSpPr txBox="1">
            <a:spLocks noGrp="1"/>
          </p:cNvSpPr>
          <p:nvPr>
            <p:ph type="ctrTitle"/>
          </p:nvPr>
        </p:nvSpPr>
        <p:spPr>
          <a:xfrm>
            <a:off x="739776" y="369870"/>
            <a:ext cx="10674812" cy="924674"/>
          </a:xfrm>
          <a:prstGeom prst="rect">
            <a:avLst/>
          </a:prstGeom>
          <a:noFill/>
          <a:ln>
            <a:noFill/>
          </a:ln>
        </p:spPr>
        <p:txBody>
          <a:bodyPr spcFirstLastPara="1" wrap="square" lIns="91425" tIns="91425" rIns="91425" bIns="91425" anchor="ctr" anchorCtr="0">
            <a:noAutofit/>
          </a:bodyPr>
          <a:lstStyle/>
          <a:p>
            <a:pPr lvl="0" algn="l">
              <a:spcBef>
                <a:spcPts val="0"/>
              </a:spcBef>
            </a:pPr>
            <a:r>
              <a:rPr lang="en-US" sz="5400" b="1" dirty="0">
                <a:solidFill>
                  <a:srgbClr val="2E86C1"/>
                </a:solidFill>
                <a:latin typeface="Lora" pitchFamily="2" charset="77"/>
              </a:rPr>
              <a:t>Insecure Tools</a:t>
            </a:r>
            <a:endParaRPr sz="5400" b="1" dirty="0">
              <a:solidFill>
                <a:srgbClr val="2E86C1"/>
              </a:solidFill>
              <a:latin typeface="Lora" pitchFamily="2" charset="77"/>
            </a:endParaRPr>
          </a:p>
        </p:txBody>
      </p:sp>
      <p:sp>
        <p:nvSpPr>
          <p:cNvPr id="14" name="Shape 61">
            <a:extLst>
              <a:ext uri="{FF2B5EF4-FFF2-40B4-BE49-F238E27FC236}">
                <a16:creationId xmlns:a16="http://schemas.microsoft.com/office/drawing/2014/main" id="{0B9B2465-F373-2F40-B040-7C492CC2E9F0}"/>
              </a:ext>
            </a:extLst>
          </p:cNvPr>
          <p:cNvSpPr txBox="1">
            <a:spLocks/>
          </p:cNvSpPr>
          <p:nvPr/>
        </p:nvSpPr>
        <p:spPr>
          <a:xfrm>
            <a:off x="739776" y="1497148"/>
            <a:ext cx="10674812" cy="1127278"/>
          </a:xfrm>
          <a:prstGeom prst="rect">
            <a:avLst/>
          </a:prstGeom>
          <a:noFill/>
          <a:ln>
            <a:noFill/>
          </a:ln>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sz="3200" b="1" dirty="0">
                <a:solidFill>
                  <a:schemeClr val="bg2">
                    <a:lumMod val="25000"/>
                  </a:schemeClr>
                </a:solidFill>
                <a:latin typeface="Lora" pitchFamily="2" charset="77"/>
              </a:rPr>
              <a:t>Other tools are not qualified to house PHI unless you have a special agreement:</a:t>
            </a:r>
          </a:p>
        </p:txBody>
      </p:sp>
      <p:pic>
        <p:nvPicPr>
          <p:cNvPr id="5" name="Picture 4">
            <a:extLst>
              <a:ext uri="{FF2B5EF4-FFF2-40B4-BE49-F238E27FC236}">
                <a16:creationId xmlns:a16="http://schemas.microsoft.com/office/drawing/2014/main" id="{43B98192-80E3-EA47-98B3-870FC2578FB2}"/>
              </a:ext>
            </a:extLst>
          </p:cNvPr>
          <p:cNvPicPr>
            <a:picLocks noChangeAspect="1"/>
          </p:cNvPicPr>
          <p:nvPr/>
        </p:nvPicPr>
        <p:blipFill>
          <a:blip r:embed="rId3"/>
          <a:stretch>
            <a:fillRect/>
          </a:stretch>
        </p:blipFill>
        <p:spPr>
          <a:xfrm>
            <a:off x="1282414" y="2827030"/>
            <a:ext cx="3175000" cy="1549400"/>
          </a:xfrm>
          <a:prstGeom prst="rect">
            <a:avLst/>
          </a:prstGeom>
        </p:spPr>
      </p:pic>
      <p:pic>
        <p:nvPicPr>
          <p:cNvPr id="7" name="Picture 6">
            <a:extLst>
              <a:ext uri="{FF2B5EF4-FFF2-40B4-BE49-F238E27FC236}">
                <a16:creationId xmlns:a16="http://schemas.microsoft.com/office/drawing/2014/main" id="{73796941-E5A0-894D-8719-C846108D8503}"/>
              </a:ext>
            </a:extLst>
          </p:cNvPr>
          <p:cNvPicPr>
            <a:picLocks noChangeAspect="1"/>
          </p:cNvPicPr>
          <p:nvPr/>
        </p:nvPicPr>
        <p:blipFill>
          <a:blip r:embed="rId4"/>
          <a:stretch>
            <a:fillRect/>
          </a:stretch>
        </p:blipFill>
        <p:spPr>
          <a:xfrm>
            <a:off x="5816030" y="302267"/>
            <a:ext cx="1372505" cy="1059879"/>
          </a:xfrm>
          <a:prstGeom prst="rect">
            <a:avLst/>
          </a:prstGeom>
        </p:spPr>
      </p:pic>
      <p:pic>
        <p:nvPicPr>
          <p:cNvPr id="8" name="Picture 7">
            <a:hlinkClick r:id="rId5"/>
            <a:extLst>
              <a:ext uri="{FF2B5EF4-FFF2-40B4-BE49-F238E27FC236}">
                <a16:creationId xmlns:a16="http://schemas.microsoft.com/office/drawing/2014/main" id="{27CADDE8-9223-5E48-9FFD-01C6E5535877}"/>
              </a:ext>
            </a:extLst>
          </p:cNvPr>
          <p:cNvPicPr>
            <a:picLocks noChangeAspect="1"/>
          </p:cNvPicPr>
          <p:nvPr/>
        </p:nvPicPr>
        <p:blipFill>
          <a:blip r:embed="rId6"/>
          <a:stretch>
            <a:fillRect/>
          </a:stretch>
        </p:blipFill>
        <p:spPr>
          <a:xfrm>
            <a:off x="346538" y="4744587"/>
            <a:ext cx="1871752" cy="1871752"/>
          </a:xfrm>
          <a:prstGeom prst="rect">
            <a:avLst/>
          </a:prstGeom>
        </p:spPr>
      </p:pic>
      <p:sp>
        <p:nvSpPr>
          <p:cNvPr id="9" name="Rectangle 8">
            <a:extLst>
              <a:ext uri="{FF2B5EF4-FFF2-40B4-BE49-F238E27FC236}">
                <a16:creationId xmlns:a16="http://schemas.microsoft.com/office/drawing/2014/main" id="{FF542E54-8971-1E4A-900B-771004036617}"/>
              </a:ext>
            </a:extLst>
          </p:cNvPr>
          <p:cNvSpPr/>
          <p:nvPr/>
        </p:nvSpPr>
        <p:spPr>
          <a:xfrm>
            <a:off x="5559176" y="2759428"/>
            <a:ext cx="6096000" cy="3970318"/>
          </a:xfrm>
          <a:prstGeom prst="rect">
            <a:avLst/>
          </a:prstGeom>
          <a:solidFill>
            <a:srgbClr val="2E86C1"/>
          </a:solidFill>
        </p:spPr>
        <p:txBody>
          <a:bodyPr>
            <a:spAutoFit/>
          </a:bodyPr>
          <a:lstStyle/>
          <a:p>
            <a:r>
              <a:rPr lang="en-US" b="1" cap="all" dirty="0">
                <a:solidFill>
                  <a:schemeClr val="bg1">
                    <a:lumMod val="95000"/>
                  </a:schemeClr>
                </a:solidFill>
                <a:latin typeface="Qualtrics Grotesque"/>
              </a:rPr>
              <a:t>HIPAA and HITECH</a:t>
            </a:r>
          </a:p>
          <a:p>
            <a:r>
              <a:rPr lang="en-US" dirty="0">
                <a:solidFill>
                  <a:schemeClr val="bg1">
                    <a:lumMod val="95000"/>
                  </a:schemeClr>
                </a:solidFill>
                <a:latin typeface="Qualtrics Grotesque"/>
              </a:rPr>
              <a:t>“Qualtrics provides general research software and other services where all data are processed equally, without regard to how a Customer might classify their data. As such, Qualtrics cannot declare or represent any data entered into its services. Any processing of specific data types is purely incidental, and not required to use the services.</a:t>
            </a:r>
          </a:p>
          <a:p>
            <a:endParaRPr lang="en-US" b="0" i="0" u="none" strike="noStrike" dirty="0">
              <a:solidFill>
                <a:schemeClr val="bg1">
                  <a:lumMod val="95000"/>
                </a:schemeClr>
              </a:solidFill>
              <a:effectLst/>
              <a:latin typeface="Qualtrics Grotesque"/>
            </a:endParaRPr>
          </a:p>
          <a:p>
            <a:r>
              <a:rPr lang="en-US" dirty="0">
                <a:solidFill>
                  <a:schemeClr val="bg1">
                    <a:lumMod val="95000"/>
                  </a:schemeClr>
                </a:solidFill>
              </a:rPr>
              <a:t>“HITECH (Health Information Technology for Economic and Clinical Health Act) updated HIPAA rules to ensure that data are properly protected and best security practices followed. Qualtrics safeguards all Customer data and uses secure data centers to ensure the highest protection as per HITECH requirements.”</a:t>
            </a:r>
            <a:endParaRPr lang="en-US" b="0" i="0" u="none" strike="noStrike" dirty="0">
              <a:solidFill>
                <a:schemeClr val="bg1">
                  <a:lumMod val="95000"/>
                </a:schemeClr>
              </a:solidFill>
              <a:effectLst/>
              <a:latin typeface="Qualtrics Grotesque"/>
            </a:endParaRPr>
          </a:p>
        </p:txBody>
      </p:sp>
      <p:cxnSp>
        <p:nvCxnSpPr>
          <p:cNvPr id="11" name="Straight Arrow Connector 10">
            <a:extLst>
              <a:ext uri="{FF2B5EF4-FFF2-40B4-BE49-F238E27FC236}">
                <a16:creationId xmlns:a16="http://schemas.microsoft.com/office/drawing/2014/main" id="{95517211-7BD1-E540-8707-895D1CDFCC4E}"/>
              </a:ext>
            </a:extLst>
          </p:cNvPr>
          <p:cNvCxnSpPr/>
          <p:nvPr/>
        </p:nvCxnSpPr>
        <p:spPr>
          <a:xfrm>
            <a:off x="4222679" y="3986373"/>
            <a:ext cx="1191802" cy="523982"/>
          </a:xfrm>
          <a:prstGeom prst="straightConnector1">
            <a:avLst/>
          </a:prstGeom>
          <a:ln w="38100">
            <a:solidFill>
              <a:srgbClr val="2E86C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764A9D4-E4C9-6246-8FB3-9C0EE33D7591}"/>
              </a:ext>
            </a:extLst>
          </p:cNvPr>
          <p:cNvPicPr>
            <a:picLocks noChangeAspect="1"/>
          </p:cNvPicPr>
          <p:nvPr/>
        </p:nvPicPr>
        <p:blipFill>
          <a:blip r:embed="rId7"/>
          <a:stretch>
            <a:fillRect/>
          </a:stretch>
        </p:blipFill>
        <p:spPr>
          <a:xfrm>
            <a:off x="2441702" y="4705795"/>
            <a:ext cx="2015712" cy="1910544"/>
          </a:xfrm>
          <a:prstGeom prst="rect">
            <a:avLst/>
          </a:prstGeom>
        </p:spPr>
      </p:pic>
      <p:sp>
        <p:nvSpPr>
          <p:cNvPr id="2" name="Slide Number Placeholder 1">
            <a:extLst>
              <a:ext uri="{FF2B5EF4-FFF2-40B4-BE49-F238E27FC236}">
                <a16:creationId xmlns:a16="http://schemas.microsoft.com/office/drawing/2014/main" id="{E3560870-875A-694A-AB30-3ADD83F5F5A2}"/>
              </a:ext>
            </a:extLst>
          </p:cNvPr>
          <p:cNvSpPr>
            <a:spLocks noGrp="1"/>
          </p:cNvSpPr>
          <p:nvPr>
            <p:ph type="sldNum" sz="quarter" idx="12"/>
          </p:nvPr>
        </p:nvSpPr>
        <p:spPr/>
        <p:txBody>
          <a:bodyPr/>
          <a:lstStyle/>
          <a:p>
            <a:fld id="{9E8CC8BB-6F44-5945-B70E-3CC15F1413C0}" type="slidenum">
              <a:rPr lang="en-US" smtClean="0"/>
              <a:t>6</a:t>
            </a:fld>
            <a:endParaRPr lang="en-US"/>
          </a:p>
        </p:txBody>
      </p:sp>
    </p:spTree>
    <p:extLst>
      <p:ext uri="{BB962C8B-B14F-4D97-AF65-F5344CB8AC3E}">
        <p14:creationId xmlns:p14="http://schemas.microsoft.com/office/powerpoint/2010/main" val="780818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1">
            <a:extLst>
              <a:ext uri="{FF2B5EF4-FFF2-40B4-BE49-F238E27FC236}">
                <a16:creationId xmlns:a16="http://schemas.microsoft.com/office/drawing/2014/main" id="{A37F0841-ADA2-6B47-B215-BCD7160930D7}"/>
              </a:ext>
            </a:extLst>
          </p:cNvPr>
          <p:cNvSpPr txBox="1">
            <a:spLocks noGrp="1"/>
          </p:cNvSpPr>
          <p:nvPr>
            <p:ph type="ctrTitle"/>
          </p:nvPr>
        </p:nvSpPr>
        <p:spPr>
          <a:xfrm>
            <a:off x="2763785" y="557509"/>
            <a:ext cx="8619981" cy="2039692"/>
          </a:xfrm>
          <a:prstGeom prst="rect">
            <a:avLst/>
          </a:prstGeom>
          <a:noFill/>
          <a:ln>
            <a:noFill/>
          </a:ln>
        </p:spPr>
        <p:txBody>
          <a:bodyPr spcFirstLastPara="1" wrap="square" lIns="91425" tIns="91425" rIns="91425" bIns="91425" anchor="ctr" anchorCtr="0">
            <a:noAutofit/>
          </a:bodyPr>
          <a:lstStyle/>
          <a:p>
            <a:pPr lvl="0" algn="l">
              <a:spcBef>
                <a:spcPts val="0"/>
              </a:spcBef>
            </a:pPr>
            <a:r>
              <a:rPr lang="en-US" b="1" dirty="0">
                <a:solidFill>
                  <a:srgbClr val="E7E6E6"/>
                </a:solidFill>
                <a:latin typeface="Lora" pitchFamily="2" charset="77"/>
              </a:rPr>
              <a:t>General Tools for Secure Data Capture</a:t>
            </a:r>
            <a:endParaRPr b="1" dirty="0">
              <a:solidFill>
                <a:srgbClr val="E7E6E6"/>
              </a:solidFill>
              <a:latin typeface="Lora" pitchFamily="2" charset="77"/>
            </a:endParaRPr>
          </a:p>
        </p:txBody>
      </p:sp>
      <p:sp>
        <p:nvSpPr>
          <p:cNvPr id="2" name="Rectangle 1">
            <a:extLst>
              <a:ext uri="{FF2B5EF4-FFF2-40B4-BE49-F238E27FC236}">
                <a16:creationId xmlns:a16="http://schemas.microsoft.com/office/drawing/2014/main" id="{4424DF40-277D-DE4C-B767-2C7F0EA0143B}"/>
              </a:ext>
            </a:extLst>
          </p:cNvPr>
          <p:cNvSpPr/>
          <p:nvPr/>
        </p:nvSpPr>
        <p:spPr>
          <a:xfrm>
            <a:off x="910529" y="0"/>
            <a:ext cx="1220206" cy="3154710"/>
          </a:xfrm>
          <a:prstGeom prst="rect">
            <a:avLst/>
          </a:prstGeom>
        </p:spPr>
        <p:txBody>
          <a:bodyPr wrap="none">
            <a:spAutoFit/>
          </a:bodyPr>
          <a:lstStyle/>
          <a:p>
            <a:r>
              <a:rPr lang="en-US" sz="19900" b="1" dirty="0">
                <a:solidFill>
                  <a:srgbClr val="E7E6E6"/>
                </a:solidFill>
                <a:latin typeface="Lora" pitchFamily="2" charset="77"/>
              </a:rPr>
              <a:t>1</a:t>
            </a:r>
            <a:endParaRPr lang="en-US" sz="19900" dirty="0">
              <a:solidFill>
                <a:srgbClr val="E7E6E6"/>
              </a:solidFill>
            </a:endParaRPr>
          </a:p>
        </p:txBody>
      </p:sp>
      <p:sp>
        <p:nvSpPr>
          <p:cNvPr id="5" name="Shape 98">
            <a:extLst>
              <a:ext uri="{FF2B5EF4-FFF2-40B4-BE49-F238E27FC236}">
                <a16:creationId xmlns:a16="http://schemas.microsoft.com/office/drawing/2014/main" id="{19F646F2-C240-6C4A-B249-B219CFFF50D4}"/>
              </a:ext>
            </a:extLst>
          </p:cNvPr>
          <p:cNvSpPr txBox="1">
            <a:spLocks/>
          </p:cNvSpPr>
          <p:nvPr/>
        </p:nvSpPr>
        <p:spPr>
          <a:xfrm>
            <a:off x="2763785" y="4498443"/>
            <a:ext cx="8619981" cy="1159800"/>
          </a:xfrm>
          <a:prstGeom prst="rect">
            <a:avLst/>
          </a:prstGeom>
        </p:spPr>
        <p:txBody>
          <a:bodyPr spcFirstLastPara="1" vert="horz" wrap="square" lIns="91425" tIns="91425" rIns="91425" bIns="91425"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sz="6600" b="1" dirty="0">
                <a:solidFill>
                  <a:srgbClr val="CD5C5C"/>
                </a:solidFill>
                <a:latin typeface="Lora" pitchFamily="2" charset="77"/>
              </a:rPr>
              <a:t>Introduction to REDCap</a:t>
            </a:r>
          </a:p>
        </p:txBody>
      </p:sp>
      <p:sp>
        <p:nvSpPr>
          <p:cNvPr id="6" name="Rectangle 5">
            <a:extLst>
              <a:ext uri="{FF2B5EF4-FFF2-40B4-BE49-F238E27FC236}">
                <a16:creationId xmlns:a16="http://schemas.microsoft.com/office/drawing/2014/main" id="{3AA5A86E-7721-2346-949F-962BA2A1966C}"/>
              </a:ext>
            </a:extLst>
          </p:cNvPr>
          <p:cNvSpPr/>
          <p:nvPr/>
        </p:nvSpPr>
        <p:spPr>
          <a:xfrm>
            <a:off x="747824" y="3026181"/>
            <a:ext cx="1545616" cy="3154710"/>
          </a:xfrm>
          <a:prstGeom prst="rect">
            <a:avLst/>
          </a:prstGeom>
        </p:spPr>
        <p:txBody>
          <a:bodyPr wrap="none">
            <a:spAutoFit/>
          </a:bodyPr>
          <a:lstStyle/>
          <a:p>
            <a:r>
              <a:rPr lang="en-US" sz="19900" b="1" dirty="0">
                <a:solidFill>
                  <a:srgbClr val="BFC9CA"/>
                </a:solidFill>
                <a:latin typeface="Lora" pitchFamily="2" charset="77"/>
              </a:rPr>
              <a:t>2</a:t>
            </a:r>
            <a:endParaRPr lang="en-US" sz="19900" dirty="0">
              <a:solidFill>
                <a:srgbClr val="BFC9CA"/>
              </a:solidFill>
            </a:endParaRPr>
          </a:p>
        </p:txBody>
      </p:sp>
      <p:grpSp>
        <p:nvGrpSpPr>
          <p:cNvPr id="7" name="Group 6">
            <a:extLst>
              <a:ext uri="{FF2B5EF4-FFF2-40B4-BE49-F238E27FC236}">
                <a16:creationId xmlns:a16="http://schemas.microsoft.com/office/drawing/2014/main" id="{76471F43-DED8-BB4E-A9CD-6F736129BE4F}"/>
              </a:ext>
            </a:extLst>
          </p:cNvPr>
          <p:cNvGrpSpPr/>
          <p:nvPr/>
        </p:nvGrpSpPr>
        <p:grpSpPr>
          <a:xfrm>
            <a:off x="9647853" y="4696407"/>
            <a:ext cx="2354087" cy="1952339"/>
            <a:chOff x="7855995" y="1871870"/>
            <a:chExt cx="3567448" cy="3119634"/>
          </a:xfrm>
        </p:grpSpPr>
        <p:sp>
          <p:nvSpPr>
            <p:cNvPr id="8" name="Rectangle 7">
              <a:extLst>
                <a:ext uri="{FF2B5EF4-FFF2-40B4-BE49-F238E27FC236}">
                  <a16:creationId xmlns:a16="http://schemas.microsoft.com/office/drawing/2014/main" id="{1AB04E05-4C84-164C-8DEA-0025B0794B16}"/>
                </a:ext>
              </a:extLst>
            </p:cNvPr>
            <p:cNvSpPr/>
            <p:nvPr/>
          </p:nvSpPr>
          <p:spPr>
            <a:xfrm>
              <a:off x="7855995" y="2866490"/>
              <a:ext cx="3567448" cy="2125014"/>
            </a:xfrm>
            <a:prstGeom prst="rect">
              <a:avLst/>
            </a:prstGeom>
            <a:solidFill>
              <a:srgbClr val="2E8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5CC9F05-4B8A-C347-AD41-267EB325B057}"/>
                </a:ext>
              </a:extLst>
            </p:cNvPr>
            <p:cNvSpPr/>
            <p:nvPr/>
          </p:nvSpPr>
          <p:spPr>
            <a:xfrm>
              <a:off x="7855996" y="2866490"/>
              <a:ext cx="1822960" cy="2125014"/>
            </a:xfrm>
            <a:prstGeom prst="rect">
              <a:avLst/>
            </a:prstGeom>
            <a:solidFill>
              <a:srgbClr val="E7E6E6">
                <a:alpha val="37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C6D6D14-7028-8949-8B21-611CBBDBC7B5}"/>
                </a:ext>
              </a:extLst>
            </p:cNvPr>
            <p:cNvSpPr/>
            <p:nvPr/>
          </p:nvSpPr>
          <p:spPr>
            <a:xfrm>
              <a:off x="9280849" y="3408784"/>
              <a:ext cx="789992" cy="76511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B15732C-5911-F947-9665-7B5E04A1B457}"/>
                </a:ext>
              </a:extLst>
            </p:cNvPr>
            <p:cNvSpPr/>
            <p:nvPr/>
          </p:nvSpPr>
          <p:spPr>
            <a:xfrm>
              <a:off x="9548327" y="3974841"/>
              <a:ext cx="261257" cy="640702"/>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46E7825-B7A2-6F4B-883A-024FE52CA214}"/>
                </a:ext>
              </a:extLst>
            </p:cNvPr>
            <p:cNvSpPr/>
            <p:nvPr/>
          </p:nvSpPr>
          <p:spPr>
            <a:xfrm>
              <a:off x="8767476"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67271D-5320-5E4A-BD66-D51B96E13A23}"/>
                </a:ext>
              </a:extLst>
            </p:cNvPr>
            <p:cNvSpPr/>
            <p:nvPr/>
          </p:nvSpPr>
          <p:spPr>
            <a:xfrm rot="16200000">
              <a:off x="9502960" y="1136386"/>
              <a:ext cx="354015" cy="182498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1888570-207B-0C4D-9660-5A9E28706BDC}"/>
                </a:ext>
              </a:extLst>
            </p:cNvPr>
            <p:cNvSpPr/>
            <p:nvPr/>
          </p:nvSpPr>
          <p:spPr>
            <a:xfrm>
              <a:off x="10248869"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AC141D47-7EEE-6E4A-98F7-CFE6F85697E0}"/>
              </a:ext>
            </a:extLst>
          </p:cNvPr>
          <p:cNvSpPr>
            <a:spLocks noGrp="1"/>
          </p:cNvSpPr>
          <p:nvPr>
            <p:ph type="sldNum" sz="quarter" idx="12"/>
          </p:nvPr>
        </p:nvSpPr>
        <p:spPr>
          <a:xfrm>
            <a:off x="8249066" y="5759440"/>
            <a:ext cx="2743200" cy="365125"/>
          </a:xfrm>
        </p:spPr>
        <p:txBody>
          <a:bodyPr/>
          <a:lstStyle/>
          <a:p>
            <a:fld id="{9E8CC8BB-6F44-5945-B70E-3CC15F1413C0}" type="slidenum">
              <a:rPr lang="en-US" smtClean="0"/>
              <a:t>7</a:t>
            </a:fld>
            <a:endParaRPr lang="en-US" dirty="0"/>
          </a:p>
        </p:txBody>
      </p:sp>
    </p:spTree>
    <p:extLst>
      <p:ext uri="{BB962C8B-B14F-4D97-AF65-F5344CB8AC3E}">
        <p14:creationId xmlns:p14="http://schemas.microsoft.com/office/powerpoint/2010/main" val="2190697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1">
            <a:extLst>
              <a:ext uri="{FF2B5EF4-FFF2-40B4-BE49-F238E27FC236}">
                <a16:creationId xmlns:a16="http://schemas.microsoft.com/office/drawing/2014/main" id="{A37F0841-ADA2-6B47-B215-BCD7160930D7}"/>
              </a:ext>
            </a:extLst>
          </p:cNvPr>
          <p:cNvSpPr txBox="1">
            <a:spLocks noGrp="1"/>
          </p:cNvSpPr>
          <p:nvPr>
            <p:ph type="ctrTitle"/>
          </p:nvPr>
        </p:nvSpPr>
        <p:spPr>
          <a:xfrm>
            <a:off x="739776" y="369870"/>
            <a:ext cx="10674812" cy="924674"/>
          </a:xfrm>
          <a:prstGeom prst="rect">
            <a:avLst/>
          </a:prstGeom>
          <a:noFill/>
          <a:ln>
            <a:noFill/>
          </a:ln>
        </p:spPr>
        <p:txBody>
          <a:bodyPr spcFirstLastPara="1" wrap="square" lIns="91425" tIns="91425" rIns="91425" bIns="91425" anchor="ctr" anchorCtr="0">
            <a:noAutofit/>
          </a:bodyPr>
          <a:lstStyle/>
          <a:p>
            <a:pPr lvl="0" algn="l">
              <a:spcBef>
                <a:spcPts val="0"/>
              </a:spcBef>
            </a:pPr>
            <a:r>
              <a:rPr lang="en-US" sz="5400" b="1" dirty="0">
                <a:solidFill>
                  <a:srgbClr val="CD5C5C"/>
                </a:solidFill>
                <a:latin typeface="Lora" pitchFamily="2" charset="77"/>
              </a:rPr>
              <a:t>REDCap</a:t>
            </a:r>
            <a:endParaRPr sz="5400" b="1" dirty="0">
              <a:solidFill>
                <a:srgbClr val="BFC9CA"/>
              </a:solidFill>
              <a:latin typeface="Lora" pitchFamily="2" charset="77"/>
            </a:endParaRPr>
          </a:p>
        </p:txBody>
      </p:sp>
      <p:sp>
        <p:nvSpPr>
          <p:cNvPr id="5" name="Shape 110">
            <a:extLst>
              <a:ext uri="{FF2B5EF4-FFF2-40B4-BE49-F238E27FC236}">
                <a16:creationId xmlns:a16="http://schemas.microsoft.com/office/drawing/2014/main" id="{5FAB3CFB-ACCB-814B-939A-4CDB6B37C8FD}"/>
              </a:ext>
            </a:extLst>
          </p:cNvPr>
          <p:cNvSpPr txBox="1">
            <a:spLocks/>
          </p:cNvSpPr>
          <p:nvPr/>
        </p:nvSpPr>
        <p:spPr>
          <a:xfrm>
            <a:off x="739776" y="1380082"/>
            <a:ext cx="8732997" cy="6787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2pPr>
            <a:lvl3pPr marR="0" lvl="2"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3pPr>
            <a:lvl4pPr marR="0" lvl="3"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4pPr>
            <a:lvl5pPr marR="0" lvl="4"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5pPr>
            <a:lvl6pPr marR="0" lvl="5"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6pPr>
            <a:lvl7pPr marR="0" lvl="6"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7pPr>
            <a:lvl8pPr marR="0" lvl="7"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8pPr>
            <a:lvl9pPr marR="0" lvl="8"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9pPr>
          </a:lstStyle>
          <a:p>
            <a:r>
              <a:rPr lang="en-US" sz="4000" dirty="0">
                <a:solidFill>
                  <a:srgbClr val="CD5C5C"/>
                </a:solidFill>
              </a:rPr>
              <a:t>R</a:t>
            </a:r>
            <a:r>
              <a:rPr lang="en-US" sz="4000" dirty="0">
                <a:solidFill>
                  <a:schemeClr val="bg2">
                    <a:lumMod val="50000"/>
                  </a:schemeClr>
                </a:solidFill>
              </a:rPr>
              <a:t>esearch </a:t>
            </a:r>
            <a:r>
              <a:rPr lang="en-US" sz="4000" dirty="0">
                <a:solidFill>
                  <a:srgbClr val="CD5C5C"/>
                </a:solidFill>
              </a:rPr>
              <a:t>E</a:t>
            </a:r>
            <a:r>
              <a:rPr lang="en-US" sz="4000" dirty="0">
                <a:solidFill>
                  <a:schemeClr val="bg2">
                    <a:lumMod val="50000"/>
                  </a:schemeClr>
                </a:solidFill>
              </a:rPr>
              <a:t>lectronic </a:t>
            </a:r>
            <a:r>
              <a:rPr lang="en-US" sz="4000" dirty="0">
                <a:solidFill>
                  <a:srgbClr val="CD5C5C"/>
                </a:solidFill>
              </a:rPr>
              <a:t>D</a:t>
            </a:r>
            <a:r>
              <a:rPr lang="en-US" sz="4000" dirty="0">
                <a:solidFill>
                  <a:schemeClr val="bg2">
                    <a:lumMod val="50000"/>
                  </a:schemeClr>
                </a:solidFill>
              </a:rPr>
              <a:t>ata </a:t>
            </a:r>
            <a:r>
              <a:rPr lang="en-US" sz="4000" dirty="0">
                <a:solidFill>
                  <a:srgbClr val="CD5C5C"/>
                </a:solidFill>
              </a:rPr>
              <a:t>Cap</a:t>
            </a:r>
            <a:r>
              <a:rPr lang="en-US" sz="4000" dirty="0">
                <a:solidFill>
                  <a:schemeClr val="bg2">
                    <a:lumMod val="50000"/>
                  </a:schemeClr>
                </a:solidFill>
              </a:rPr>
              <a:t>ture </a:t>
            </a:r>
            <a:endParaRPr lang="en-US" sz="4000" dirty="0">
              <a:solidFill>
                <a:schemeClr val="bg2">
                  <a:lumMod val="50000"/>
                </a:schemeClr>
              </a:solidFill>
              <a:highlight>
                <a:srgbClr val="FFCD00"/>
              </a:highlight>
            </a:endParaRPr>
          </a:p>
        </p:txBody>
      </p:sp>
      <p:grpSp>
        <p:nvGrpSpPr>
          <p:cNvPr id="15" name="Group 14">
            <a:extLst>
              <a:ext uri="{FF2B5EF4-FFF2-40B4-BE49-F238E27FC236}">
                <a16:creationId xmlns:a16="http://schemas.microsoft.com/office/drawing/2014/main" id="{8D121194-DBC9-444F-A74C-7B2A1F82142A}"/>
              </a:ext>
            </a:extLst>
          </p:cNvPr>
          <p:cNvGrpSpPr/>
          <p:nvPr/>
        </p:nvGrpSpPr>
        <p:grpSpPr>
          <a:xfrm>
            <a:off x="10960611" y="5704510"/>
            <a:ext cx="1041329" cy="944236"/>
            <a:chOff x="7855995" y="1871870"/>
            <a:chExt cx="3567448" cy="3119634"/>
          </a:xfrm>
        </p:grpSpPr>
        <p:sp>
          <p:nvSpPr>
            <p:cNvPr id="16" name="Rectangle 15">
              <a:extLst>
                <a:ext uri="{FF2B5EF4-FFF2-40B4-BE49-F238E27FC236}">
                  <a16:creationId xmlns:a16="http://schemas.microsoft.com/office/drawing/2014/main" id="{461D7A09-E511-3041-B014-EF792A202418}"/>
                </a:ext>
              </a:extLst>
            </p:cNvPr>
            <p:cNvSpPr/>
            <p:nvPr/>
          </p:nvSpPr>
          <p:spPr>
            <a:xfrm>
              <a:off x="7855995" y="2866490"/>
              <a:ext cx="3567448" cy="2125014"/>
            </a:xfrm>
            <a:prstGeom prst="rect">
              <a:avLst/>
            </a:prstGeom>
            <a:solidFill>
              <a:srgbClr val="2E8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97BA33D-2357-224F-B955-885AF5F81CA2}"/>
                </a:ext>
              </a:extLst>
            </p:cNvPr>
            <p:cNvSpPr/>
            <p:nvPr/>
          </p:nvSpPr>
          <p:spPr>
            <a:xfrm>
              <a:off x="7855996" y="2866490"/>
              <a:ext cx="1822960" cy="2125014"/>
            </a:xfrm>
            <a:prstGeom prst="rect">
              <a:avLst/>
            </a:prstGeom>
            <a:solidFill>
              <a:srgbClr val="E7E6E6">
                <a:alpha val="37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2A70880-C40D-664F-B0DA-F46838E406CC}"/>
                </a:ext>
              </a:extLst>
            </p:cNvPr>
            <p:cNvSpPr/>
            <p:nvPr/>
          </p:nvSpPr>
          <p:spPr>
            <a:xfrm>
              <a:off x="9280849" y="3408784"/>
              <a:ext cx="789992" cy="76511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3357CF2-BBAD-DE4C-B67A-4527E437F6E7}"/>
                </a:ext>
              </a:extLst>
            </p:cNvPr>
            <p:cNvSpPr/>
            <p:nvPr/>
          </p:nvSpPr>
          <p:spPr>
            <a:xfrm>
              <a:off x="9548327" y="3974841"/>
              <a:ext cx="261257" cy="640702"/>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1483055-F96B-A047-8873-4623028D7079}"/>
                </a:ext>
              </a:extLst>
            </p:cNvPr>
            <p:cNvSpPr/>
            <p:nvPr/>
          </p:nvSpPr>
          <p:spPr>
            <a:xfrm>
              <a:off x="8767476"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B89CF03-4557-F745-BE5F-570A0DF09088}"/>
                </a:ext>
              </a:extLst>
            </p:cNvPr>
            <p:cNvSpPr/>
            <p:nvPr/>
          </p:nvSpPr>
          <p:spPr>
            <a:xfrm rot="16200000">
              <a:off x="9502960" y="1136386"/>
              <a:ext cx="354015" cy="182498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C23AD18-99C3-4D4F-BF49-A1F106445584}"/>
                </a:ext>
              </a:extLst>
            </p:cNvPr>
            <p:cNvSpPr/>
            <p:nvPr/>
          </p:nvSpPr>
          <p:spPr>
            <a:xfrm>
              <a:off x="10248869"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Shape 110">
            <a:extLst>
              <a:ext uri="{FF2B5EF4-FFF2-40B4-BE49-F238E27FC236}">
                <a16:creationId xmlns:a16="http://schemas.microsoft.com/office/drawing/2014/main" id="{45F816DC-ABA1-A144-831B-F71E3B44E0E7}"/>
              </a:ext>
            </a:extLst>
          </p:cNvPr>
          <p:cNvSpPr txBox="1">
            <a:spLocks/>
          </p:cNvSpPr>
          <p:nvPr/>
        </p:nvSpPr>
        <p:spPr>
          <a:xfrm>
            <a:off x="1089062" y="2344288"/>
            <a:ext cx="8383711" cy="6787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2pPr>
            <a:lvl3pPr marR="0" lvl="2"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3pPr>
            <a:lvl4pPr marR="0" lvl="3"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4pPr>
            <a:lvl5pPr marR="0" lvl="4"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5pPr>
            <a:lvl6pPr marR="0" lvl="5"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6pPr>
            <a:lvl7pPr marR="0" lvl="6"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7pPr>
            <a:lvl8pPr marR="0" lvl="7"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8pPr>
            <a:lvl9pPr marR="0" lvl="8"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9pPr>
          </a:lstStyle>
          <a:p>
            <a:r>
              <a:rPr lang="en-US" sz="4000" dirty="0">
                <a:solidFill>
                  <a:srgbClr val="2E86C1"/>
                </a:solidFill>
              </a:rPr>
              <a:t>HIPAA compliant</a:t>
            </a:r>
            <a:endParaRPr lang="en-US" sz="4000" dirty="0">
              <a:solidFill>
                <a:srgbClr val="2E86C1"/>
              </a:solidFill>
              <a:highlight>
                <a:srgbClr val="FFCD00"/>
              </a:highlight>
            </a:endParaRPr>
          </a:p>
        </p:txBody>
      </p:sp>
      <p:sp>
        <p:nvSpPr>
          <p:cNvPr id="24" name="Shape 110">
            <a:extLst>
              <a:ext uri="{FF2B5EF4-FFF2-40B4-BE49-F238E27FC236}">
                <a16:creationId xmlns:a16="http://schemas.microsoft.com/office/drawing/2014/main" id="{F3E73468-0EA6-A34D-82BD-BC733481A455}"/>
              </a:ext>
            </a:extLst>
          </p:cNvPr>
          <p:cNvSpPr txBox="1">
            <a:spLocks/>
          </p:cNvSpPr>
          <p:nvPr/>
        </p:nvSpPr>
        <p:spPr>
          <a:xfrm>
            <a:off x="1089061" y="3141168"/>
            <a:ext cx="9606337" cy="6787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2pPr>
            <a:lvl3pPr marR="0" lvl="2"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3pPr>
            <a:lvl4pPr marR="0" lvl="3"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4pPr>
            <a:lvl5pPr marR="0" lvl="4"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5pPr>
            <a:lvl6pPr marR="0" lvl="5"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6pPr>
            <a:lvl7pPr marR="0" lvl="6"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7pPr>
            <a:lvl8pPr marR="0" lvl="7"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8pPr>
            <a:lvl9pPr marR="0" lvl="8"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9pPr>
          </a:lstStyle>
          <a:p>
            <a:r>
              <a:rPr lang="en-US" sz="4000" dirty="0">
                <a:solidFill>
                  <a:srgbClr val="17A589"/>
                </a:solidFill>
              </a:rPr>
              <a:t>Data stored on servers at the college</a:t>
            </a:r>
            <a:endParaRPr lang="en-US" sz="4000" dirty="0">
              <a:solidFill>
                <a:srgbClr val="17A589"/>
              </a:solidFill>
              <a:highlight>
                <a:srgbClr val="FFCD00"/>
              </a:highlight>
            </a:endParaRPr>
          </a:p>
        </p:txBody>
      </p:sp>
      <p:sp>
        <p:nvSpPr>
          <p:cNvPr id="2" name="Slide Number Placeholder 1">
            <a:extLst>
              <a:ext uri="{FF2B5EF4-FFF2-40B4-BE49-F238E27FC236}">
                <a16:creationId xmlns:a16="http://schemas.microsoft.com/office/drawing/2014/main" id="{936C6A95-F959-4244-89B8-1DEFFFD21660}"/>
              </a:ext>
            </a:extLst>
          </p:cNvPr>
          <p:cNvSpPr>
            <a:spLocks noGrp="1"/>
          </p:cNvSpPr>
          <p:nvPr>
            <p:ph type="sldNum" sz="quarter" idx="12"/>
          </p:nvPr>
        </p:nvSpPr>
        <p:spPr>
          <a:xfrm>
            <a:off x="8915885" y="6103646"/>
            <a:ext cx="2743200" cy="365125"/>
          </a:xfrm>
        </p:spPr>
        <p:txBody>
          <a:bodyPr/>
          <a:lstStyle/>
          <a:p>
            <a:fld id="{9E8CC8BB-6F44-5945-B70E-3CC15F1413C0}" type="slidenum">
              <a:rPr lang="en-US" smtClean="0"/>
              <a:t>8</a:t>
            </a:fld>
            <a:endParaRPr lang="en-US" dirty="0"/>
          </a:p>
        </p:txBody>
      </p:sp>
    </p:spTree>
    <p:extLst>
      <p:ext uri="{BB962C8B-B14F-4D97-AF65-F5344CB8AC3E}">
        <p14:creationId xmlns:p14="http://schemas.microsoft.com/office/powerpoint/2010/main" val="2566326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1">
            <a:extLst>
              <a:ext uri="{FF2B5EF4-FFF2-40B4-BE49-F238E27FC236}">
                <a16:creationId xmlns:a16="http://schemas.microsoft.com/office/drawing/2014/main" id="{A37F0841-ADA2-6B47-B215-BCD7160930D7}"/>
              </a:ext>
            </a:extLst>
          </p:cNvPr>
          <p:cNvSpPr txBox="1">
            <a:spLocks noGrp="1"/>
          </p:cNvSpPr>
          <p:nvPr>
            <p:ph type="ctrTitle"/>
          </p:nvPr>
        </p:nvSpPr>
        <p:spPr>
          <a:xfrm>
            <a:off x="739776" y="369870"/>
            <a:ext cx="10674812" cy="924674"/>
          </a:xfrm>
          <a:prstGeom prst="rect">
            <a:avLst/>
          </a:prstGeom>
          <a:noFill/>
          <a:ln>
            <a:noFill/>
          </a:ln>
        </p:spPr>
        <p:txBody>
          <a:bodyPr spcFirstLastPara="1" wrap="square" lIns="91425" tIns="91425" rIns="91425" bIns="91425" anchor="ctr" anchorCtr="0">
            <a:noAutofit/>
          </a:bodyPr>
          <a:lstStyle/>
          <a:p>
            <a:pPr lvl="0" algn="l">
              <a:spcBef>
                <a:spcPts val="0"/>
              </a:spcBef>
            </a:pPr>
            <a:r>
              <a:rPr lang="en-US" sz="5400" b="1" dirty="0">
                <a:solidFill>
                  <a:srgbClr val="CD5C5C"/>
                </a:solidFill>
                <a:latin typeface="Lora" pitchFamily="2" charset="77"/>
              </a:rPr>
              <a:t>REDCap</a:t>
            </a:r>
            <a:endParaRPr sz="5400" b="1" dirty="0">
              <a:solidFill>
                <a:srgbClr val="BFC9CA"/>
              </a:solidFill>
              <a:latin typeface="Lora" pitchFamily="2" charset="77"/>
            </a:endParaRPr>
          </a:p>
        </p:txBody>
      </p:sp>
      <p:sp>
        <p:nvSpPr>
          <p:cNvPr id="5" name="Shape 110">
            <a:extLst>
              <a:ext uri="{FF2B5EF4-FFF2-40B4-BE49-F238E27FC236}">
                <a16:creationId xmlns:a16="http://schemas.microsoft.com/office/drawing/2014/main" id="{5FAB3CFB-ACCB-814B-939A-4CDB6B37C8FD}"/>
              </a:ext>
            </a:extLst>
          </p:cNvPr>
          <p:cNvSpPr txBox="1">
            <a:spLocks/>
          </p:cNvSpPr>
          <p:nvPr/>
        </p:nvSpPr>
        <p:spPr>
          <a:xfrm>
            <a:off x="739776" y="1380082"/>
            <a:ext cx="8732997" cy="6787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2pPr>
            <a:lvl3pPr marR="0" lvl="2"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3pPr>
            <a:lvl4pPr marR="0" lvl="3"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4pPr>
            <a:lvl5pPr marR="0" lvl="4"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5pPr>
            <a:lvl6pPr marR="0" lvl="5"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6pPr>
            <a:lvl7pPr marR="0" lvl="6"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7pPr>
            <a:lvl8pPr marR="0" lvl="7"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8pPr>
            <a:lvl9pPr marR="0" lvl="8"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9pPr>
          </a:lstStyle>
          <a:p>
            <a:r>
              <a:rPr lang="en-US" sz="4000" dirty="0">
                <a:solidFill>
                  <a:srgbClr val="CD5C5C"/>
                </a:solidFill>
              </a:rPr>
              <a:t>R</a:t>
            </a:r>
            <a:r>
              <a:rPr lang="en-US" sz="4000" dirty="0">
                <a:solidFill>
                  <a:schemeClr val="bg2">
                    <a:lumMod val="50000"/>
                  </a:schemeClr>
                </a:solidFill>
              </a:rPr>
              <a:t>esearch </a:t>
            </a:r>
            <a:r>
              <a:rPr lang="en-US" sz="4000" dirty="0">
                <a:solidFill>
                  <a:srgbClr val="CD5C5C"/>
                </a:solidFill>
              </a:rPr>
              <a:t>E</a:t>
            </a:r>
            <a:r>
              <a:rPr lang="en-US" sz="4000" dirty="0">
                <a:solidFill>
                  <a:schemeClr val="bg2">
                    <a:lumMod val="50000"/>
                  </a:schemeClr>
                </a:solidFill>
              </a:rPr>
              <a:t>lectronic </a:t>
            </a:r>
            <a:r>
              <a:rPr lang="en-US" sz="4000" dirty="0">
                <a:solidFill>
                  <a:srgbClr val="CD5C5C"/>
                </a:solidFill>
              </a:rPr>
              <a:t>D</a:t>
            </a:r>
            <a:r>
              <a:rPr lang="en-US" sz="4000" dirty="0">
                <a:solidFill>
                  <a:schemeClr val="bg2">
                    <a:lumMod val="50000"/>
                  </a:schemeClr>
                </a:solidFill>
              </a:rPr>
              <a:t>ata </a:t>
            </a:r>
            <a:r>
              <a:rPr lang="en-US" sz="4000" dirty="0">
                <a:solidFill>
                  <a:srgbClr val="CD5C5C"/>
                </a:solidFill>
              </a:rPr>
              <a:t>Cap</a:t>
            </a:r>
            <a:r>
              <a:rPr lang="en-US" sz="4000" dirty="0">
                <a:solidFill>
                  <a:schemeClr val="bg2">
                    <a:lumMod val="50000"/>
                  </a:schemeClr>
                </a:solidFill>
              </a:rPr>
              <a:t>ture </a:t>
            </a:r>
            <a:endParaRPr lang="en-US" sz="4000" dirty="0">
              <a:solidFill>
                <a:schemeClr val="bg2">
                  <a:lumMod val="50000"/>
                </a:schemeClr>
              </a:solidFill>
              <a:highlight>
                <a:srgbClr val="FFCD00"/>
              </a:highlight>
            </a:endParaRPr>
          </a:p>
        </p:txBody>
      </p:sp>
      <p:grpSp>
        <p:nvGrpSpPr>
          <p:cNvPr id="15" name="Group 14">
            <a:extLst>
              <a:ext uri="{FF2B5EF4-FFF2-40B4-BE49-F238E27FC236}">
                <a16:creationId xmlns:a16="http://schemas.microsoft.com/office/drawing/2014/main" id="{8D121194-DBC9-444F-A74C-7B2A1F82142A}"/>
              </a:ext>
            </a:extLst>
          </p:cNvPr>
          <p:cNvGrpSpPr/>
          <p:nvPr/>
        </p:nvGrpSpPr>
        <p:grpSpPr>
          <a:xfrm>
            <a:off x="10960611" y="5704510"/>
            <a:ext cx="1041329" cy="944236"/>
            <a:chOff x="7855995" y="1871870"/>
            <a:chExt cx="3567448" cy="3119634"/>
          </a:xfrm>
        </p:grpSpPr>
        <p:sp>
          <p:nvSpPr>
            <p:cNvPr id="16" name="Rectangle 15">
              <a:extLst>
                <a:ext uri="{FF2B5EF4-FFF2-40B4-BE49-F238E27FC236}">
                  <a16:creationId xmlns:a16="http://schemas.microsoft.com/office/drawing/2014/main" id="{461D7A09-E511-3041-B014-EF792A202418}"/>
                </a:ext>
              </a:extLst>
            </p:cNvPr>
            <p:cNvSpPr/>
            <p:nvPr/>
          </p:nvSpPr>
          <p:spPr>
            <a:xfrm>
              <a:off x="7855995" y="2866490"/>
              <a:ext cx="3567448" cy="2125014"/>
            </a:xfrm>
            <a:prstGeom prst="rect">
              <a:avLst/>
            </a:prstGeom>
            <a:solidFill>
              <a:srgbClr val="2E8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97BA33D-2357-224F-B955-885AF5F81CA2}"/>
                </a:ext>
              </a:extLst>
            </p:cNvPr>
            <p:cNvSpPr/>
            <p:nvPr/>
          </p:nvSpPr>
          <p:spPr>
            <a:xfrm>
              <a:off x="7855996" y="2866490"/>
              <a:ext cx="1822960" cy="2125014"/>
            </a:xfrm>
            <a:prstGeom prst="rect">
              <a:avLst/>
            </a:prstGeom>
            <a:solidFill>
              <a:srgbClr val="E7E6E6">
                <a:alpha val="37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2A70880-C40D-664F-B0DA-F46838E406CC}"/>
                </a:ext>
              </a:extLst>
            </p:cNvPr>
            <p:cNvSpPr/>
            <p:nvPr/>
          </p:nvSpPr>
          <p:spPr>
            <a:xfrm>
              <a:off x="9280849" y="3408784"/>
              <a:ext cx="789992" cy="76511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3357CF2-BBAD-DE4C-B67A-4527E437F6E7}"/>
                </a:ext>
              </a:extLst>
            </p:cNvPr>
            <p:cNvSpPr/>
            <p:nvPr/>
          </p:nvSpPr>
          <p:spPr>
            <a:xfrm>
              <a:off x="9548327" y="3974841"/>
              <a:ext cx="261257" cy="640702"/>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1483055-F96B-A047-8873-4623028D7079}"/>
                </a:ext>
              </a:extLst>
            </p:cNvPr>
            <p:cNvSpPr/>
            <p:nvPr/>
          </p:nvSpPr>
          <p:spPr>
            <a:xfrm>
              <a:off x="8767476"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B89CF03-4557-F745-BE5F-570A0DF09088}"/>
                </a:ext>
              </a:extLst>
            </p:cNvPr>
            <p:cNvSpPr/>
            <p:nvPr/>
          </p:nvSpPr>
          <p:spPr>
            <a:xfrm rot="16200000">
              <a:off x="9502960" y="1136386"/>
              <a:ext cx="354015" cy="182498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C23AD18-99C3-4D4F-BF49-A1F106445584}"/>
                </a:ext>
              </a:extLst>
            </p:cNvPr>
            <p:cNvSpPr/>
            <p:nvPr/>
          </p:nvSpPr>
          <p:spPr>
            <a:xfrm>
              <a:off x="10248869"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Shape 110">
            <a:extLst>
              <a:ext uri="{FF2B5EF4-FFF2-40B4-BE49-F238E27FC236}">
                <a16:creationId xmlns:a16="http://schemas.microsoft.com/office/drawing/2014/main" id="{45F816DC-ABA1-A144-831B-F71E3B44E0E7}"/>
              </a:ext>
            </a:extLst>
          </p:cNvPr>
          <p:cNvSpPr txBox="1">
            <a:spLocks/>
          </p:cNvSpPr>
          <p:nvPr/>
        </p:nvSpPr>
        <p:spPr>
          <a:xfrm>
            <a:off x="1089062" y="2344288"/>
            <a:ext cx="8383711" cy="6787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2pPr>
            <a:lvl3pPr marR="0" lvl="2"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3pPr>
            <a:lvl4pPr marR="0" lvl="3"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4pPr>
            <a:lvl5pPr marR="0" lvl="4"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5pPr>
            <a:lvl6pPr marR="0" lvl="5"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6pPr>
            <a:lvl7pPr marR="0" lvl="6"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7pPr>
            <a:lvl8pPr marR="0" lvl="7"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8pPr>
            <a:lvl9pPr marR="0" lvl="8"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9pPr>
          </a:lstStyle>
          <a:p>
            <a:r>
              <a:rPr lang="en-US" sz="4000" dirty="0">
                <a:solidFill>
                  <a:srgbClr val="2E86C1"/>
                </a:solidFill>
              </a:rPr>
              <a:t>HIPAA compliant</a:t>
            </a:r>
            <a:endParaRPr lang="en-US" sz="4000" dirty="0">
              <a:solidFill>
                <a:srgbClr val="2E86C1"/>
              </a:solidFill>
              <a:highlight>
                <a:srgbClr val="FFCD00"/>
              </a:highlight>
            </a:endParaRPr>
          </a:p>
        </p:txBody>
      </p:sp>
      <p:sp>
        <p:nvSpPr>
          <p:cNvPr id="24" name="Shape 110">
            <a:extLst>
              <a:ext uri="{FF2B5EF4-FFF2-40B4-BE49-F238E27FC236}">
                <a16:creationId xmlns:a16="http://schemas.microsoft.com/office/drawing/2014/main" id="{F3E73468-0EA6-A34D-82BD-BC733481A455}"/>
              </a:ext>
            </a:extLst>
          </p:cNvPr>
          <p:cNvSpPr txBox="1">
            <a:spLocks/>
          </p:cNvSpPr>
          <p:nvPr/>
        </p:nvSpPr>
        <p:spPr>
          <a:xfrm>
            <a:off x="1089061" y="3141168"/>
            <a:ext cx="9606337" cy="6787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2pPr>
            <a:lvl3pPr marR="0" lvl="2"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3pPr>
            <a:lvl4pPr marR="0" lvl="3"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4pPr>
            <a:lvl5pPr marR="0" lvl="4"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5pPr>
            <a:lvl6pPr marR="0" lvl="5"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6pPr>
            <a:lvl7pPr marR="0" lvl="6"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7pPr>
            <a:lvl8pPr marR="0" lvl="7"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8pPr>
            <a:lvl9pPr marR="0" lvl="8"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9pPr>
          </a:lstStyle>
          <a:p>
            <a:r>
              <a:rPr lang="en-US" sz="4000" dirty="0">
                <a:solidFill>
                  <a:srgbClr val="17A589"/>
                </a:solidFill>
              </a:rPr>
              <a:t>Data stored on servers at the college</a:t>
            </a:r>
            <a:endParaRPr lang="en-US" sz="4000" dirty="0">
              <a:solidFill>
                <a:srgbClr val="17A589"/>
              </a:solidFill>
              <a:highlight>
                <a:srgbClr val="FFCD00"/>
              </a:highlight>
            </a:endParaRPr>
          </a:p>
        </p:txBody>
      </p:sp>
      <p:sp>
        <p:nvSpPr>
          <p:cNvPr id="25" name="Shape 110">
            <a:extLst>
              <a:ext uri="{FF2B5EF4-FFF2-40B4-BE49-F238E27FC236}">
                <a16:creationId xmlns:a16="http://schemas.microsoft.com/office/drawing/2014/main" id="{21CE0814-C519-A447-A44B-360AF285196F}"/>
              </a:ext>
            </a:extLst>
          </p:cNvPr>
          <p:cNvSpPr txBox="1">
            <a:spLocks/>
          </p:cNvSpPr>
          <p:nvPr/>
        </p:nvSpPr>
        <p:spPr>
          <a:xfrm>
            <a:off x="1089060" y="3938048"/>
            <a:ext cx="10137610" cy="6787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2pPr>
            <a:lvl3pPr marR="0" lvl="2"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3pPr>
            <a:lvl4pPr marR="0" lvl="3"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4pPr>
            <a:lvl5pPr marR="0" lvl="4"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5pPr>
            <a:lvl6pPr marR="0" lvl="5"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6pPr>
            <a:lvl7pPr marR="0" lvl="6"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7pPr>
            <a:lvl8pPr marR="0" lvl="7"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8pPr>
            <a:lvl9pPr marR="0" lvl="8"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9pPr>
          </a:lstStyle>
          <a:p>
            <a:r>
              <a:rPr lang="en-US" sz="4000" dirty="0">
                <a:solidFill>
                  <a:srgbClr val="FA8072"/>
                </a:solidFill>
              </a:rPr>
              <a:t>Can be used for surveys and data entry</a:t>
            </a:r>
            <a:endParaRPr lang="en-US" sz="4000" dirty="0">
              <a:solidFill>
                <a:srgbClr val="FA8072"/>
              </a:solidFill>
              <a:highlight>
                <a:srgbClr val="FFCD00"/>
              </a:highlight>
            </a:endParaRPr>
          </a:p>
        </p:txBody>
      </p:sp>
      <p:sp>
        <p:nvSpPr>
          <p:cNvPr id="26" name="Shape 110">
            <a:extLst>
              <a:ext uri="{FF2B5EF4-FFF2-40B4-BE49-F238E27FC236}">
                <a16:creationId xmlns:a16="http://schemas.microsoft.com/office/drawing/2014/main" id="{EBDC8D93-7829-4849-8639-4BA2345DD1C6}"/>
              </a:ext>
            </a:extLst>
          </p:cNvPr>
          <p:cNvSpPr txBox="1">
            <a:spLocks/>
          </p:cNvSpPr>
          <p:nvPr/>
        </p:nvSpPr>
        <p:spPr>
          <a:xfrm>
            <a:off x="1089060" y="4734928"/>
            <a:ext cx="6267237" cy="6787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2pPr>
            <a:lvl3pPr marR="0" lvl="2"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3pPr>
            <a:lvl4pPr marR="0" lvl="3"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4pPr>
            <a:lvl5pPr marR="0" lvl="4"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5pPr>
            <a:lvl6pPr marR="0" lvl="5"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6pPr>
            <a:lvl7pPr marR="0" lvl="6"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7pPr>
            <a:lvl8pPr marR="0" lvl="7"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8pPr>
            <a:lvl9pPr marR="0" lvl="8"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9pPr>
          </a:lstStyle>
          <a:p>
            <a:r>
              <a:rPr lang="en-US" sz="4000" dirty="0">
                <a:solidFill>
                  <a:srgbClr val="CD5C5C"/>
                </a:solidFill>
              </a:rPr>
              <a:t>Extensive user rights</a:t>
            </a:r>
            <a:endParaRPr lang="en-US" sz="4000" dirty="0">
              <a:solidFill>
                <a:srgbClr val="CD5C5C"/>
              </a:solidFill>
              <a:highlight>
                <a:srgbClr val="FFCD00"/>
              </a:highlight>
            </a:endParaRPr>
          </a:p>
        </p:txBody>
      </p:sp>
      <p:sp>
        <p:nvSpPr>
          <p:cNvPr id="27" name="Shape 110">
            <a:extLst>
              <a:ext uri="{FF2B5EF4-FFF2-40B4-BE49-F238E27FC236}">
                <a16:creationId xmlns:a16="http://schemas.microsoft.com/office/drawing/2014/main" id="{0F0E17EF-A666-BB4E-97E8-11CC5052822F}"/>
              </a:ext>
            </a:extLst>
          </p:cNvPr>
          <p:cNvSpPr txBox="1">
            <a:spLocks/>
          </p:cNvSpPr>
          <p:nvPr/>
        </p:nvSpPr>
        <p:spPr>
          <a:xfrm>
            <a:off x="1692785" y="5323647"/>
            <a:ext cx="8560824" cy="7509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2pPr>
            <a:lvl3pPr marR="0" lvl="2"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3pPr>
            <a:lvl4pPr marR="0" lvl="3"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4pPr>
            <a:lvl5pPr marR="0" lvl="4"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5pPr>
            <a:lvl6pPr marR="0" lvl="5"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6pPr>
            <a:lvl7pPr marR="0" lvl="6"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7pPr>
            <a:lvl8pPr marR="0" lvl="7"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8pPr>
            <a:lvl9pPr marR="0" lvl="8"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9pPr>
          </a:lstStyle>
          <a:p>
            <a:r>
              <a:rPr lang="en-US" sz="3200" dirty="0">
                <a:solidFill>
                  <a:srgbClr val="CD5C5C"/>
                </a:solidFill>
              </a:rPr>
              <a:t>Can control who sees what (de-identified)</a:t>
            </a:r>
            <a:endParaRPr lang="en-US" sz="3200" dirty="0">
              <a:solidFill>
                <a:srgbClr val="CD5C5C"/>
              </a:solidFill>
              <a:highlight>
                <a:srgbClr val="FFCD00"/>
              </a:highlight>
            </a:endParaRPr>
          </a:p>
        </p:txBody>
      </p:sp>
      <p:sp>
        <p:nvSpPr>
          <p:cNvPr id="2" name="Slide Number Placeholder 1">
            <a:extLst>
              <a:ext uri="{FF2B5EF4-FFF2-40B4-BE49-F238E27FC236}">
                <a16:creationId xmlns:a16="http://schemas.microsoft.com/office/drawing/2014/main" id="{B9305295-BBCE-9245-8B59-7037BA663A38}"/>
              </a:ext>
            </a:extLst>
          </p:cNvPr>
          <p:cNvSpPr>
            <a:spLocks noGrp="1"/>
          </p:cNvSpPr>
          <p:nvPr>
            <p:ph type="sldNum" sz="quarter" idx="12"/>
          </p:nvPr>
        </p:nvSpPr>
        <p:spPr>
          <a:xfrm>
            <a:off x="8889189" y="6106826"/>
            <a:ext cx="2743200" cy="365125"/>
          </a:xfrm>
        </p:spPr>
        <p:txBody>
          <a:bodyPr/>
          <a:lstStyle/>
          <a:p>
            <a:fld id="{9E8CC8BB-6F44-5945-B70E-3CC15F1413C0}" type="slidenum">
              <a:rPr lang="en-US" smtClean="0"/>
              <a:t>9</a:t>
            </a:fld>
            <a:endParaRPr lang="en-US" dirty="0"/>
          </a:p>
        </p:txBody>
      </p:sp>
    </p:spTree>
    <p:extLst>
      <p:ext uri="{BB962C8B-B14F-4D97-AF65-F5344CB8AC3E}">
        <p14:creationId xmlns:p14="http://schemas.microsoft.com/office/powerpoint/2010/main" val="12825069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834</Words>
  <Application>Microsoft Macintosh PowerPoint</Application>
  <PresentationFormat>Widescreen</PresentationFormat>
  <Paragraphs>157</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Lora</vt:lpstr>
      <vt:lpstr>Qualtrics Grotesque</vt:lpstr>
      <vt:lpstr>Office Theme</vt:lpstr>
      <vt:lpstr>Secure Data Capture</vt:lpstr>
      <vt:lpstr>General Tools for Secure Data Capture</vt:lpstr>
      <vt:lpstr>General Tools for Secure Data Capture</vt:lpstr>
      <vt:lpstr>Secure Tools</vt:lpstr>
      <vt:lpstr>Insecure Tools</vt:lpstr>
      <vt:lpstr>Insecure Tools</vt:lpstr>
      <vt:lpstr>General Tools for Secure Data Capture</vt:lpstr>
      <vt:lpstr>REDCap</vt:lpstr>
      <vt:lpstr>REDCap</vt:lpstr>
      <vt:lpstr>REDCap Vocabulary</vt:lpstr>
      <vt:lpstr>REDCap</vt:lpstr>
      <vt:lpstr>REDCap</vt:lpstr>
      <vt:lpstr>REDCap</vt:lpstr>
      <vt:lpstr>REDCap</vt:lpstr>
      <vt:lpstr>REDCap</vt:lpstr>
      <vt:lpstr>REDCap</vt:lpstr>
      <vt:lpstr>REDCap</vt:lpstr>
      <vt:lpstr>REDCap</vt:lpstr>
      <vt:lpstr>REDCap</vt:lpstr>
      <vt:lpstr>REDCap</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Customization</dc:title>
  <dc:creator>Tyson Barrett</dc:creator>
  <cp:lastModifiedBy>Tyson Barrett</cp:lastModifiedBy>
  <cp:revision>34</cp:revision>
  <cp:lastPrinted>2018-05-18T00:48:34Z</cp:lastPrinted>
  <dcterms:created xsi:type="dcterms:W3CDTF">2018-05-16T23:24:11Z</dcterms:created>
  <dcterms:modified xsi:type="dcterms:W3CDTF">2018-05-22T18:34:55Z</dcterms:modified>
</cp:coreProperties>
</file>